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4" r:id="rId2"/>
    <p:sldId id="257" r:id="rId3"/>
    <p:sldId id="258" r:id="rId4"/>
    <p:sldId id="263" r:id="rId5"/>
    <p:sldId id="259" r:id="rId6"/>
    <p:sldId id="260" r:id="rId7"/>
    <p:sldId id="261" r:id="rId8"/>
    <p:sldId id="262" r:id="rId9"/>
    <p:sldId id="30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063"/>
    <p:restoredTop sz="94599"/>
  </p:normalViewPr>
  <p:slideViewPr>
    <p:cSldViewPr snapToGrid="0" snapToObjects="1">
      <p:cViewPr varScale="1">
        <p:scale>
          <a:sx n="71" d="100"/>
          <a:sy n="71" d="100"/>
        </p:scale>
        <p:origin x="192" y="1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57D3E-0FE3-E142-90DF-4232A35A3264}" type="datetimeFigureOut">
              <a:rPr lang="en-US" smtClean="0"/>
              <a:t>2/18/21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C7493-5F0B-2249-8AC4-1A6BC5C7FBD2}" type="slidenum">
              <a:rPr lang="en-US" smtClean="0"/>
              <a:t>‹#›</a:t>
            </a:fld>
            <a:endParaRPr lang="en-US"/>
          </a:p>
        </p:txBody>
      </p:sp>
    </p:spTree>
    <p:extLst>
      <p:ext uri="{BB962C8B-B14F-4D97-AF65-F5344CB8AC3E}">
        <p14:creationId xmlns:p14="http://schemas.microsoft.com/office/powerpoint/2010/main" val="194680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particular risk in areas that do not have a strong record of partnership working </a:t>
            </a:r>
            <a:r>
              <a:rPr lang="en-GB" sz="1200" b="0" i="0" u="none" strike="noStrike" kern="1200" dirty="0">
                <a:solidFill>
                  <a:schemeClr val="tx1"/>
                </a:solidFill>
                <a:effectLst/>
                <a:latin typeface="+mn-lt"/>
                <a:ea typeface="+mn-ea"/>
                <a:cs typeface="+mn-cs"/>
              </a:rPr>
              <a:t>Health and Care Partnerships will need to give serious consideration to how they can best serve people in their area and will need to be mindful of what is and could be best delivered at place level and how to build on </a:t>
            </a:r>
            <a:r>
              <a:rPr lang="en-GB" sz="1200" b="0" i="0" u="none" strike="noStrike" kern="1200" dirty="0" err="1">
                <a:solidFill>
                  <a:schemeClr val="tx1"/>
                </a:solidFill>
                <a:effectLst/>
                <a:latin typeface="+mn-lt"/>
                <a:ea typeface="+mn-ea"/>
                <a:cs typeface="+mn-cs"/>
              </a:rPr>
              <a:t>this.The</a:t>
            </a:r>
            <a:r>
              <a:rPr lang="en-GB" sz="1200" b="0" i="0" u="none" strike="noStrike" kern="1200" dirty="0">
                <a:solidFill>
                  <a:schemeClr val="tx1"/>
                </a:solidFill>
                <a:effectLst/>
                <a:latin typeface="+mn-lt"/>
                <a:ea typeface="+mn-ea"/>
                <a:cs typeface="+mn-cs"/>
              </a:rPr>
              <a:t> LGA is committed to working with DHSC and NHSE to develop a coordinated implementation support offer to help these partnerships to reach their full potential</a:t>
            </a:r>
            <a:endParaRPr lang="en-US" dirty="0"/>
          </a:p>
        </p:txBody>
      </p:sp>
      <p:sp>
        <p:nvSpPr>
          <p:cNvPr id="4" name="Slide Number Placeholder 3"/>
          <p:cNvSpPr>
            <a:spLocks noGrp="1"/>
          </p:cNvSpPr>
          <p:nvPr>
            <p:ph type="sldNum" sz="quarter" idx="5"/>
          </p:nvPr>
        </p:nvSpPr>
        <p:spPr/>
        <p:txBody>
          <a:bodyPr/>
          <a:lstStyle/>
          <a:p>
            <a:fld id="{1C2C7493-5F0B-2249-8AC4-1A6BC5C7FBD2}" type="slidenum">
              <a:rPr lang="en-US" smtClean="0"/>
              <a:t>3</a:t>
            </a:fld>
            <a:endParaRPr lang="en-US"/>
          </a:p>
        </p:txBody>
      </p:sp>
    </p:spTree>
    <p:extLst>
      <p:ext uri="{BB962C8B-B14F-4D97-AF65-F5344CB8AC3E}">
        <p14:creationId xmlns:p14="http://schemas.microsoft.com/office/powerpoint/2010/main" val="1565703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err="1">
                <a:solidFill>
                  <a:schemeClr val="tx1"/>
                </a:solidFill>
                <a:effectLst/>
                <a:latin typeface="+mn-lt"/>
                <a:ea typeface="+mn-ea"/>
                <a:cs typeface="+mn-cs"/>
              </a:rPr>
              <a:t>ince</a:t>
            </a:r>
            <a:r>
              <a:rPr lang="en-GB" sz="1200" b="0" i="0" u="none" strike="noStrike" kern="1200" dirty="0">
                <a:solidFill>
                  <a:schemeClr val="tx1"/>
                </a:solidFill>
                <a:effectLst/>
                <a:latin typeface="+mn-lt"/>
                <a:ea typeface="+mn-ea"/>
                <a:cs typeface="+mn-cs"/>
              </a:rPr>
              <a:t> the transfer of public health to councils in 2013, local government has proved that public health is more effective and appropriate to local health challenges when it is locally led. Locally led public health teams have played a vital role in responding to the pandemic. Furthermore, local public health leaders have a crucial role to play in ensuring that local strategies for health and wellbeing have the promotion of health, wellbeing, independence and resilience at the core. </a:t>
            </a:r>
            <a:endParaRPr lang="en-US" dirty="0"/>
          </a:p>
        </p:txBody>
      </p:sp>
      <p:sp>
        <p:nvSpPr>
          <p:cNvPr id="4" name="Slide Number Placeholder 3"/>
          <p:cNvSpPr>
            <a:spLocks noGrp="1"/>
          </p:cNvSpPr>
          <p:nvPr>
            <p:ph type="sldNum" sz="quarter" idx="5"/>
          </p:nvPr>
        </p:nvSpPr>
        <p:spPr/>
        <p:txBody>
          <a:bodyPr/>
          <a:lstStyle/>
          <a:p>
            <a:fld id="{1C2C7493-5F0B-2249-8AC4-1A6BC5C7FBD2}" type="slidenum">
              <a:rPr lang="en-US" smtClean="0"/>
              <a:t>4</a:t>
            </a:fld>
            <a:endParaRPr lang="en-US"/>
          </a:p>
        </p:txBody>
      </p:sp>
    </p:spTree>
    <p:extLst>
      <p:ext uri="{BB962C8B-B14F-4D97-AF65-F5344CB8AC3E}">
        <p14:creationId xmlns:p14="http://schemas.microsoft.com/office/powerpoint/2010/main" val="147202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We strongly support the emphasis on place and the need for flexibility and freedom for local areas to develop their own place-based partnerships and to build on existing health and wellbeing boards and local delivery partnerships. We are keen to provide coordination information and a support offer with DHSC and NHSE for system and place leaders to develop a shared understanding of the role of place in driving forward collaboration to improve health and wellbeing.</a:t>
            </a:r>
            <a:endParaRPr lang="en-US" dirty="0"/>
          </a:p>
        </p:txBody>
      </p:sp>
      <p:sp>
        <p:nvSpPr>
          <p:cNvPr id="4" name="Slide Number Placeholder 3"/>
          <p:cNvSpPr>
            <a:spLocks noGrp="1"/>
          </p:cNvSpPr>
          <p:nvPr>
            <p:ph type="sldNum" sz="quarter" idx="5"/>
          </p:nvPr>
        </p:nvSpPr>
        <p:spPr/>
        <p:txBody>
          <a:bodyPr/>
          <a:lstStyle/>
          <a:p>
            <a:fld id="{1C2C7493-5F0B-2249-8AC4-1A6BC5C7FBD2}" type="slidenum">
              <a:rPr lang="en-US" smtClean="0"/>
              <a:t>5</a:t>
            </a:fld>
            <a:endParaRPr lang="en-US"/>
          </a:p>
        </p:txBody>
      </p:sp>
    </p:spTree>
    <p:extLst>
      <p:ext uri="{BB962C8B-B14F-4D97-AF65-F5344CB8AC3E}">
        <p14:creationId xmlns:p14="http://schemas.microsoft.com/office/powerpoint/2010/main" val="301826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Proposals on collaborative commissioning, joint appointments, data sharing and patient choice all remove barriers to integration – therefore support this </a:t>
            </a:r>
          </a:p>
          <a:p>
            <a:r>
              <a:rPr lang="en-GB" sz="1200" b="0" i="0" u="none" strike="noStrike" kern="1200" dirty="0">
                <a:solidFill>
                  <a:schemeClr val="tx1"/>
                </a:solidFill>
                <a:effectLst/>
                <a:latin typeface="+mn-lt"/>
                <a:ea typeface="+mn-ea"/>
                <a:cs typeface="+mn-cs"/>
              </a:rPr>
              <a:t>We believe that councils will need to revisit their existing procurement and commissioning governance processes to take into account the additional new process and any future reporting requirements</a:t>
            </a:r>
            <a:endParaRPr lang="en-US" dirty="0"/>
          </a:p>
        </p:txBody>
      </p:sp>
      <p:sp>
        <p:nvSpPr>
          <p:cNvPr id="4" name="Slide Number Placeholder 3"/>
          <p:cNvSpPr>
            <a:spLocks noGrp="1"/>
          </p:cNvSpPr>
          <p:nvPr>
            <p:ph type="sldNum" sz="quarter" idx="5"/>
          </p:nvPr>
        </p:nvSpPr>
        <p:spPr/>
        <p:txBody>
          <a:bodyPr/>
          <a:lstStyle/>
          <a:p>
            <a:fld id="{1C2C7493-5F0B-2249-8AC4-1A6BC5C7FBD2}" type="slidenum">
              <a:rPr lang="en-US" smtClean="0"/>
              <a:t>7</a:t>
            </a:fld>
            <a:endParaRPr lang="en-US"/>
          </a:p>
        </p:txBody>
      </p:sp>
    </p:spTree>
    <p:extLst>
      <p:ext uri="{BB962C8B-B14F-4D97-AF65-F5344CB8AC3E}">
        <p14:creationId xmlns:p14="http://schemas.microsoft.com/office/powerpoint/2010/main" val="340002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BDB6D-984B-FE4F-AE82-DC4961A19D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22C5E3D-5E42-DD4F-8F84-4F4FCCB5CC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CD5EC58-BA66-9843-8053-7713AA995EBB}"/>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58E168BF-737E-3845-AC2D-B5A072589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89980-8611-5E4D-8AA5-A202E2DC7164}"/>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170860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87C2-BDB7-5840-A04D-560695EBF5F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DEFDFA-F8E4-3646-A386-1146151E97B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5B93B6-941A-6548-BCCF-EBCBDABFCDFF}"/>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AB510168-60D5-814F-BD91-895113E66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46D84-8428-E44E-926D-7683D38222C0}"/>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161588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C7C3AE-9435-9941-93BC-BE6AA3588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37FA24D-24AE-C04C-B56D-BA26F0C89E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14EAD7-401C-8D45-80B6-C02202A0FA53}"/>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185C021B-ABFD-6948-83DE-0D3908839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6788D-076D-E247-AFD6-89B108DE5E29}"/>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73264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7C9E-C36A-244A-BAB9-53910DEAB0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5CB0659-A9E0-8E4D-9712-6597A9C96B1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C779DF-87C8-E74B-BD77-C2D7E71E3C27}"/>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3DABE0F7-EDF6-344A-9E13-4BC399132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AB993-ECF6-6344-9907-82701FD92E63}"/>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407087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01B87-468A-0541-806B-2E845B21689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164AE59-2E53-B441-B21F-B813DF82E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FCD2BF-8C13-D840-AF16-B1F1EC012245}"/>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290179A0-31CB-9841-9ED5-36AE845FD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C37F4-AF20-FB40-9D9C-EBB7C6F0A65B}"/>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278778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527C-C0DC-BC42-9703-952A7235BC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9C3225-74CF-604D-96FE-61181B8678B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23AFF5D-3254-B24B-B8D3-0C87E7BAF9C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D016ACE-7ED3-C14C-B370-74C6A2C85991}"/>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6" name="Footer Placeholder 5">
            <a:extLst>
              <a:ext uri="{FF2B5EF4-FFF2-40B4-BE49-F238E27FC236}">
                <a16:creationId xmlns:a16="http://schemas.microsoft.com/office/drawing/2014/main" id="{BBD51243-DD5E-7C4A-9064-428CBE2E7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D02AD8-8ED1-FE46-9A5A-869C534ED636}"/>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358850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B1AB-10F5-0042-8848-D7988CF50D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E1DD6BB-DABE-3841-9568-B17C53B4CF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12CF6D5-AA67-EC4B-AD41-B27473BAC9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21EC7-A13D-884C-87BA-480800545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A5C23B7-D2A6-DD42-B22A-16C5481F22A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66517D8-0AAD-F445-A950-5D0996879830}"/>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8" name="Footer Placeholder 7">
            <a:extLst>
              <a:ext uri="{FF2B5EF4-FFF2-40B4-BE49-F238E27FC236}">
                <a16:creationId xmlns:a16="http://schemas.microsoft.com/office/drawing/2014/main" id="{66597631-A6AE-5A49-B5E0-7F900B0CD4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B4A1A0-DD62-2640-81BC-FC471CE5CCF3}"/>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300061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4883-3352-A74E-8BDF-6181A3309DF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23552AA-AD41-F945-B42F-9E07C8F53BB1}"/>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4" name="Footer Placeholder 3">
            <a:extLst>
              <a:ext uri="{FF2B5EF4-FFF2-40B4-BE49-F238E27FC236}">
                <a16:creationId xmlns:a16="http://schemas.microsoft.com/office/drawing/2014/main" id="{BBAC4BA9-E21C-8F4D-9AA8-FD90F06D58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A5A53C-2381-7A43-8E4F-CFE66DEAD780}"/>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163910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26A99-3A0D-F246-8A70-1783EB7CF550}"/>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3" name="Footer Placeholder 2">
            <a:extLst>
              <a:ext uri="{FF2B5EF4-FFF2-40B4-BE49-F238E27FC236}">
                <a16:creationId xmlns:a16="http://schemas.microsoft.com/office/drawing/2014/main" id="{35628CCF-B17D-594D-AA63-809E267190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9FB2E4-7954-9D45-BFEB-B461A5C04DA6}"/>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357499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4C03-C9BF-3C4B-AD0F-720C7E048E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D72300F-1B2C-8348-BEA3-FBCC7E821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E0880D-3B80-8543-91BC-4247A8BF0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1465BA-0CCD-C146-8351-F9472459C610}"/>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6" name="Footer Placeholder 5">
            <a:extLst>
              <a:ext uri="{FF2B5EF4-FFF2-40B4-BE49-F238E27FC236}">
                <a16:creationId xmlns:a16="http://schemas.microsoft.com/office/drawing/2014/main" id="{04B40A1B-E3FB-7745-A199-6E52726BB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D26506-7CF0-1E4E-BF64-51CA1C496F77}"/>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69999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D872-02A0-194E-948B-AB319F7CA1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EBB49FA-D1CE-1846-AAEA-CF0589BBE7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FB8EBD-8425-F14E-945E-864C60DA1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05708F-92ED-E54F-A833-A912B29B710D}"/>
              </a:ext>
            </a:extLst>
          </p:cNvPr>
          <p:cNvSpPr>
            <a:spLocks noGrp="1"/>
          </p:cNvSpPr>
          <p:nvPr>
            <p:ph type="dt" sz="half" idx="10"/>
          </p:nvPr>
        </p:nvSpPr>
        <p:spPr/>
        <p:txBody>
          <a:bodyPr/>
          <a:lstStyle/>
          <a:p>
            <a:fld id="{554E369C-66D4-ED4C-99D2-6F2A652EC8B4}" type="datetimeFigureOut">
              <a:rPr lang="en-US" smtClean="0"/>
              <a:t>2/18/21</a:t>
            </a:fld>
            <a:endParaRPr lang="en-US"/>
          </a:p>
        </p:txBody>
      </p:sp>
      <p:sp>
        <p:nvSpPr>
          <p:cNvPr id="6" name="Footer Placeholder 5">
            <a:extLst>
              <a:ext uri="{FF2B5EF4-FFF2-40B4-BE49-F238E27FC236}">
                <a16:creationId xmlns:a16="http://schemas.microsoft.com/office/drawing/2014/main" id="{071EA1BD-F1DD-6F45-9020-FA75CAE1D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7A753-924E-124B-8E92-DBBD7668CB1B}"/>
              </a:ext>
            </a:extLst>
          </p:cNvPr>
          <p:cNvSpPr>
            <a:spLocks noGrp="1"/>
          </p:cNvSpPr>
          <p:nvPr>
            <p:ph type="sldNum" sz="quarter" idx="12"/>
          </p:nvPr>
        </p:nvSpPr>
        <p:spPr/>
        <p:txBody>
          <a:bodyPr/>
          <a:lstStyle/>
          <a:p>
            <a:fld id="{DD1B1720-9992-794F-A49F-2023378A3B1D}" type="slidenum">
              <a:rPr lang="en-US" smtClean="0"/>
              <a:t>‹#›</a:t>
            </a:fld>
            <a:endParaRPr lang="en-US"/>
          </a:p>
        </p:txBody>
      </p:sp>
    </p:spTree>
    <p:extLst>
      <p:ext uri="{BB962C8B-B14F-4D97-AF65-F5344CB8AC3E}">
        <p14:creationId xmlns:p14="http://schemas.microsoft.com/office/powerpoint/2010/main" val="248735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0EB471-6F3C-1344-92DF-08EF1733C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B24DD3-4DAA-6747-9056-E3AC5A19D3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6C4DE50-4F69-D948-B131-F739407C24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E369C-66D4-ED4C-99D2-6F2A652EC8B4}" type="datetimeFigureOut">
              <a:rPr lang="en-US" smtClean="0"/>
              <a:t>2/18/21</a:t>
            </a:fld>
            <a:endParaRPr lang="en-US"/>
          </a:p>
        </p:txBody>
      </p:sp>
      <p:sp>
        <p:nvSpPr>
          <p:cNvPr id="5" name="Footer Placeholder 4">
            <a:extLst>
              <a:ext uri="{FF2B5EF4-FFF2-40B4-BE49-F238E27FC236}">
                <a16:creationId xmlns:a16="http://schemas.microsoft.com/office/drawing/2014/main" id="{63395034-1EA2-8141-9588-E6413ABD80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C0D0F-D35E-FD44-AB7E-60F28B6B3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B1720-9992-794F-A49F-2023378A3B1D}" type="slidenum">
              <a:rPr lang="en-US" smtClean="0"/>
              <a:t>‹#›</a:t>
            </a:fld>
            <a:endParaRPr lang="en-US"/>
          </a:p>
        </p:txBody>
      </p:sp>
    </p:spTree>
    <p:extLst>
      <p:ext uri="{BB962C8B-B14F-4D97-AF65-F5344CB8AC3E}">
        <p14:creationId xmlns:p14="http://schemas.microsoft.com/office/powerpoint/2010/main" val="392901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82507" y="1308100"/>
            <a:ext cx="10266255" cy="4690721"/>
          </a:xfrm>
          <a:prstGeom prst="rect">
            <a:avLst/>
          </a:prstGeom>
        </p:spPr>
      </p:pic>
      <p:sp>
        <p:nvSpPr>
          <p:cNvPr id="6" name="Rectangle 5"/>
          <p:cNvSpPr/>
          <p:nvPr/>
        </p:nvSpPr>
        <p:spPr>
          <a:xfrm>
            <a:off x="3108534" y="2807684"/>
            <a:ext cx="3724066" cy="1569660"/>
          </a:xfrm>
          <a:prstGeom prst="rect">
            <a:avLst/>
          </a:prstGeom>
        </p:spPr>
        <p:txBody>
          <a:bodyPr wrap="square">
            <a:spAutoFit/>
          </a:bodyPr>
          <a:lstStyle/>
          <a:p>
            <a:r>
              <a:rPr lang="en-US" sz="3200" b="1" dirty="0">
                <a:solidFill>
                  <a:schemeClr val="bg1"/>
                </a:solidFill>
                <a:latin typeface="Arial"/>
                <a:cs typeface="Arial"/>
              </a:rPr>
              <a:t>Health and Social Care white paper</a:t>
            </a:r>
            <a:r>
              <a:rPr lang="en-US" sz="3200" b="1" dirty="0">
                <a:solidFill>
                  <a:schemeClr val="bg1"/>
                </a:solidFill>
                <a:latin typeface="Arial" panose="020B0604020202020204" pitchFamily="34" charset="0"/>
                <a:cs typeface="Arial" panose="020B0604020202020204" pitchFamily="34" charset="0"/>
              </a:rPr>
              <a:t>:</a:t>
            </a:r>
          </a:p>
          <a:p>
            <a:r>
              <a:rPr lang="en-US" sz="3200" dirty="0">
                <a:solidFill>
                  <a:schemeClr val="bg1"/>
                </a:solidFill>
                <a:latin typeface="Arial" panose="020B0604020202020204" pitchFamily="34" charset="0"/>
                <a:cs typeface="Arial" panose="020B0604020202020204" pitchFamily="34" charset="0"/>
              </a:rPr>
              <a:t>LGA response</a:t>
            </a:r>
            <a:endParaRPr lang="en-US" sz="3200" dirty="0">
              <a:solidFill>
                <a:schemeClr val="bg1"/>
              </a:solidFill>
              <a:latin typeface="Arial"/>
              <a:cs typeface="Arial"/>
            </a:endParaRPr>
          </a:p>
        </p:txBody>
      </p:sp>
      <p:pic>
        <p:nvPicPr>
          <p:cNvPr id="7" name="Picture 6"/>
          <p:cNvPicPr>
            <a:picLocks noChangeAspect="1"/>
          </p:cNvPicPr>
          <p:nvPr/>
        </p:nvPicPr>
        <p:blipFill>
          <a:blip r:embed="rId3"/>
          <a:stretch>
            <a:fillRect/>
          </a:stretch>
        </p:blipFill>
        <p:spPr>
          <a:xfrm>
            <a:off x="2499018" y="466683"/>
            <a:ext cx="1777833" cy="841417"/>
          </a:xfrm>
          <a:prstGeom prst="rect">
            <a:avLst/>
          </a:prstGeom>
        </p:spPr>
      </p:pic>
      <p:sp>
        <p:nvSpPr>
          <p:cNvPr id="8" name="Rectangle 18"/>
          <p:cNvSpPr txBox="1">
            <a:spLocks noChangeArrowheads="1"/>
          </p:cNvSpPr>
          <p:nvPr/>
        </p:nvSpPr>
        <p:spPr bwMode="auto">
          <a:xfrm>
            <a:off x="2557740" y="5261563"/>
            <a:ext cx="3438222" cy="4232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lstStyle>
            <a:lvl1pPr marL="742950" indent="-742950" defTabSz="1042988" eaLnBrk="0" hangingPunct="0">
              <a:defRPr sz="2400">
                <a:solidFill>
                  <a:schemeClr val="tx1"/>
                </a:solidFill>
                <a:latin typeface="Arial" charset="0"/>
                <a:ea typeface="ＭＳ Ｐゴシック" charset="0"/>
                <a:cs typeface="ＭＳ Ｐゴシック" charset="0"/>
              </a:defRPr>
            </a:lvl1pPr>
            <a:lvl2pPr marL="742950" indent="-285750" defTabSz="1042988" eaLnBrk="0" hangingPunct="0">
              <a:defRPr sz="2400">
                <a:solidFill>
                  <a:schemeClr val="tx1"/>
                </a:solidFill>
                <a:latin typeface="Arial" charset="0"/>
                <a:ea typeface="ＭＳ Ｐゴシック" charset="0"/>
              </a:defRPr>
            </a:lvl2pPr>
            <a:lvl3pPr marL="1143000" indent="-228600" defTabSz="1042988" eaLnBrk="0" hangingPunct="0">
              <a:defRPr sz="2400">
                <a:solidFill>
                  <a:schemeClr val="tx1"/>
                </a:solidFill>
                <a:latin typeface="Arial" charset="0"/>
                <a:ea typeface="ＭＳ Ｐゴシック" charset="0"/>
              </a:defRPr>
            </a:lvl3pPr>
            <a:lvl4pPr marL="1600200" indent="-228600" defTabSz="1042988" eaLnBrk="0" hangingPunct="0">
              <a:defRPr sz="2400">
                <a:solidFill>
                  <a:schemeClr val="tx1"/>
                </a:solidFill>
                <a:latin typeface="Arial" charset="0"/>
                <a:ea typeface="ＭＳ Ｐゴシック" charset="0"/>
              </a:defRPr>
            </a:lvl4pPr>
            <a:lvl5pPr marL="2057400" indent="-228600" defTabSz="1042988" eaLnBrk="0" hangingPunct="0">
              <a:defRPr sz="2400">
                <a:solidFill>
                  <a:schemeClr val="tx1"/>
                </a:solidFill>
                <a:latin typeface="Arial" charset="0"/>
                <a:ea typeface="ＭＳ Ｐゴシック" charset="0"/>
              </a:defRPr>
            </a:lvl5pPr>
            <a:lvl6pPr marL="2514600" indent="-228600" defTabSz="10429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10429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10429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1042988"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solidFill>
                  <a:schemeClr val="tx2"/>
                </a:solidFill>
                <a:latin typeface="Arial" panose="020B0604020202020204" pitchFamily="34" charset="0"/>
                <a:cs typeface="Arial" panose="020B0604020202020204" pitchFamily="34" charset="0"/>
              </a:rPr>
              <a:t>18 February 2021</a:t>
            </a:r>
          </a:p>
          <a:p>
            <a:endParaRPr lang="en-US" sz="1800" b="1" dirty="0">
              <a:solidFill>
                <a:schemeClr val="tx2"/>
              </a:solidFill>
              <a:latin typeface="Arial" panose="020B0604020202020204" pitchFamily="34" charset="0"/>
              <a:cs typeface="Arial" panose="020B0604020202020204" pitchFamily="34" charset="0"/>
            </a:endParaRPr>
          </a:p>
          <a:p>
            <a:r>
              <a:rPr lang="en-US" sz="1800" b="1" dirty="0">
                <a:solidFill>
                  <a:schemeClr val="tx2"/>
                </a:solidFill>
                <a:latin typeface="Arial" panose="020B0604020202020204" pitchFamily="34" charset="0"/>
                <a:cs typeface="Arial" panose="020B0604020202020204" pitchFamily="34" charset="0"/>
              </a:rPr>
              <a:t>Professor Andrew Corbett-Nolan, Chief Executive, GGI </a:t>
            </a:r>
          </a:p>
          <a:p>
            <a:endParaRPr lang="en-US" sz="1200" b="1" dirty="0">
              <a:solidFill>
                <a:schemeClr val="tx2"/>
              </a:solidFill>
              <a:latin typeface="Arial" panose="020B0604020202020204" pitchFamily="34" charset="0"/>
              <a:cs typeface="Arial" panose="020B0604020202020204" pitchFamily="34" charset="0"/>
            </a:endParaRPr>
          </a:p>
          <a:p>
            <a:endParaRPr lang="en-US" sz="1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995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E448F9-1A43-234F-991D-622CB6A7F689}"/>
              </a:ext>
            </a:extLst>
          </p:cNvPr>
          <p:cNvPicPr>
            <a:picLocks noChangeAspect="1"/>
          </p:cNvPicPr>
          <p:nvPr/>
        </p:nvPicPr>
        <p:blipFill>
          <a:blip r:embed="rId2"/>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B3A0DECB-3B55-6C48-9DE7-CE7E7352954E}"/>
              </a:ext>
            </a:extLst>
          </p:cNvPr>
          <p:cNvSpPr>
            <a:spLocks noGrp="1"/>
          </p:cNvSpPr>
          <p:nvPr>
            <p:ph type="title"/>
          </p:nvPr>
        </p:nvSpPr>
        <p:spPr/>
        <p:txBody>
          <a:bodyPr/>
          <a:lstStyle/>
          <a:p>
            <a:r>
              <a:rPr lang="en-US" b="1" dirty="0">
                <a:solidFill>
                  <a:schemeClr val="bg1"/>
                </a:solidFill>
              </a:rPr>
              <a:t>Summary </a:t>
            </a:r>
          </a:p>
        </p:txBody>
      </p:sp>
      <p:sp>
        <p:nvSpPr>
          <p:cNvPr id="3" name="Content Placeholder 2">
            <a:extLst>
              <a:ext uri="{FF2B5EF4-FFF2-40B4-BE49-F238E27FC236}">
                <a16:creationId xmlns:a16="http://schemas.microsoft.com/office/drawing/2014/main" id="{CFF1FC6F-966E-924C-8997-575F36F9BC9F}"/>
              </a:ext>
            </a:extLst>
          </p:cNvPr>
          <p:cNvSpPr>
            <a:spLocks noGrp="1"/>
          </p:cNvSpPr>
          <p:nvPr>
            <p:ph idx="1"/>
          </p:nvPr>
        </p:nvSpPr>
        <p:spPr>
          <a:xfrm>
            <a:off x="838200" y="1825625"/>
            <a:ext cx="11074400" cy="4351338"/>
          </a:xfrm>
        </p:spPr>
        <p:txBody>
          <a:bodyPr>
            <a:normAutofit fontScale="92500" lnSpcReduction="10000"/>
          </a:bodyPr>
          <a:lstStyle/>
          <a:p>
            <a:r>
              <a:rPr lang="en-US" dirty="0">
                <a:solidFill>
                  <a:schemeClr val="accent1">
                    <a:lumMod val="50000"/>
                  </a:schemeClr>
                </a:solidFill>
              </a:rPr>
              <a:t>Local government has a crucial role in communities’ health and wellbeing</a:t>
            </a:r>
          </a:p>
          <a:p>
            <a:r>
              <a:rPr lang="en-US" dirty="0">
                <a:solidFill>
                  <a:schemeClr val="accent1">
                    <a:lumMod val="50000"/>
                  </a:schemeClr>
                </a:solidFill>
              </a:rPr>
              <a:t>LGA welcome government objectives to integrated with NHS to join up care </a:t>
            </a:r>
            <a:r>
              <a:rPr lang="en-US" i="1" dirty="0">
                <a:solidFill>
                  <a:schemeClr val="accent1">
                    <a:lumMod val="50000"/>
                  </a:schemeClr>
                </a:solidFill>
              </a:rPr>
              <a:t>and</a:t>
            </a:r>
            <a:r>
              <a:rPr lang="en-US" dirty="0">
                <a:solidFill>
                  <a:schemeClr val="accent1">
                    <a:lumMod val="50000"/>
                  </a:schemeClr>
                </a:solidFill>
              </a:rPr>
              <a:t> work as equal partners to address the wider determinants of health</a:t>
            </a:r>
          </a:p>
          <a:p>
            <a:r>
              <a:rPr lang="en-US" dirty="0">
                <a:solidFill>
                  <a:schemeClr val="accent1">
                    <a:lumMod val="50000"/>
                  </a:schemeClr>
                </a:solidFill>
              </a:rPr>
              <a:t>Future accountability must enhance not bypass local democratic accountability</a:t>
            </a:r>
          </a:p>
          <a:p>
            <a:r>
              <a:rPr lang="en-US" dirty="0">
                <a:solidFill>
                  <a:schemeClr val="accent1">
                    <a:lumMod val="50000"/>
                  </a:schemeClr>
                </a:solidFill>
              </a:rPr>
              <a:t>Concerned centralization will undermine local leadership of wellbeing</a:t>
            </a:r>
          </a:p>
          <a:p>
            <a:r>
              <a:rPr lang="en-US" dirty="0">
                <a:solidFill>
                  <a:schemeClr val="accent1">
                    <a:lumMod val="50000"/>
                  </a:schemeClr>
                </a:solidFill>
              </a:rPr>
              <a:t>Absence of local government in data sharing</a:t>
            </a:r>
          </a:p>
          <a:p>
            <a:r>
              <a:rPr lang="en-US" dirty="0">
                <a:solidFill>
                  <a:schemeClr val="accent1">
                    <a:lumMod val="50000"/>
                  </a:schemeClr>
                </a:solidFill>
              </a:rPr>
              <a:t>Disappointed social care did not receive funding reforms and merely national oversight </a:t>
            </a:r>
          </a:p>
          <a:p>
            <a:r>
              <a:rPr lang="en-US" dirty="0">
                <a:solidFill>
                  <a:schemeClr val="accent1">
                    <a:lumMod val="50000"/>
                  </a:schemeClr>
                </a:solidFill>
              </a:rPr>
              <a:t>Urgent need for a social care reform timetable and greater need for transparency</a:t>
            </a:r>
          </a:p>
        </p:txBody>
      </p:sp>
      <p:pic>
        <p:nvPicPr>
          <p:cNvPr id="5" name="Picture 4">
            <a:extLst>
              <a:ext uri="{FF2B5EF4-FFF2-40B4-BE49-F238E27FC236}">
                <a16:creationId xmlns:a16="http://schemas.microsoft.com/office/drawing/2014/main" id="{FCBEC2A5-0483-0B4B-B190-1015784F250B}"/>
              </a:ext>
            </a:extLst>
          </p:cNvPr>
          <p:cNvPicPr>
            <a:picLocks noChangeAspect="1"/>
          </p:cNvPicPr>
          <p:nvPr/>
        </p:nvPicPr>
        <p:blipFill>
          <a:blip r:embed="rId3"/>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67246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7FE37B-72F9-494B-A704-F176F3C192E9}"/>
              </a:ext>
            </a:extLst>
          </p:cNvPr>
          <p:cNvPicPr>
            <a:picLocks noChangeAspect="1"/>
          </p:cNvPicPr>
          <p:nvPr/>
        </p:nvPicPr>
        <p:blipFill>
          <a:blip r:embed="rId3"/>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E3ED9DAA-B110-1D48-9092-6B1ED4551EE8}"/>
              </a:ext>
            </a:extLst>
          </p:cNvPr>
          <p:cNvSpPr>
            <a:spLocks noGrp="1"/>
          </p:cNvSpPr>
          <p:nvPr>
            <p:ph type="title"/>
          </p:nvPr>
        </p:nvSpPr>
        <p:spPr/>
        <p:txBody>
          <a:bodyPr>
            <a:normAutofit/>
          </a:bodyPr>
          <a:lstStyle/>
          <a:p>
            <a:r>
              <a:rPr lang="en-US" sz="3600" b="1" dirty="0">
                <a:solidFill>
                  <a:schemeClr val="bg1"/>
                </a:solidFill>
              </a:rPr>
              <a:t>Integrated Care</a:t>
            </a:r>
          </a:p>
        </p:txBody>
      </p:sp>
      <p:sp>
        <p:nvSpPr>
          <p:cNvPr id="3" name="Content Placeholder 2">
            <a:extLst>
              <a:ext uri="{FF2B5EF4-FFF2-40B4-BE49-F238E27FC236}">
                <a16:creationId xmlns:a16="http://schemas.microsoft.com/office/drawing/2014/main" id="{795DE7F6-C535-7642-A662-1295600A1E01}"/>
              </a:ext>
            </a:extLst>
          </p:cNvPr>
          <p:cNvSpPr>
            <a:spLocks noGrp="1"/>
          </p:cNvSpPr>
          <p:nvPr>
            <p:ph idx="1"/>
          </p:nvPr>
        </p:nvSpPr>
        <p:spPr/>
        <p:txBody>
          <a:bodyPr/>
          <a:lstStyle/>
          <a:p>
            <a:r>
              <a:rPr lang="en-GB" dirty="0">
                <a:solidFill>
                  <a:schemeClr val="accent1">
                    <a:lumMod val="50000"/>
                  </a:schemeClr>
                </a:solidFill>
              </a:rPr>
              <a:t>Establishment of the partnership in each system </a:t>
            </a:r>
            <a:r>
              <a:rPr lang="en-GB" i="1" dirty="0">
                <a:solidFill>
                  <a:schemeClr val="accent1">
                    <a:lumMod val="50000"/>
                  </a:schemeClr>
                </a:solidFill>
              </a:rPr>
              <a:t>must</a:t>
            </a:r>
            <a:r>
              <a:rPr lang="en-GB" dirty="0">
                <a:solidFill>
                  <a:schemeClr val="accent1">
                    <a:lumMod val="50000"/>
                  </a:schemeClr>
                </a:solidFill>
              </a:rPr>
              <a:t> be a joint responsibility of the NHS body and local councils</a:t>
            </a:r>
          </a:p>
          <a:p>
            <a:r>
              <a:rPr lang="en-GB" dirty="0">
                <a:solidFill>
                  <a:schemeClr val="accent1">
                    <a:lumMod val="50000"/>
                  </a:schemeClr>
                </a:solidFill>
              </a:rPr>
              <a:t>Risk that sole NHS responsibility for setting up the ICS will perpetuate the NHS dominance of the integrated care</a:t>
            </a:r>
          </a:p>
          <a:p>
            <a:r>
              <a:rPr lang="en-GB" dirty="0">
                <a:solidFill>
                  <a:schemeClr val="accent1">
                    <a:lumMod val="50000"/>
                  </a:schemeClr>
                </a:solidFill>
              </a:rPr>
              <a:t>Welcome the commitment to flexibility for systems to develop their own Health and Care Partnerships</a:t>
            </a:r>
          </a:p>
          <a:p>
            <a:r>
              <a:rPr lang="en-GB" dirty="0">
                <a:solidFill>
                  <a:schemeClr val="accent1">
                    <a:lumMod val="50000"/>
                  </a:schemeClr>
                </a:solidFill>
              </a:rPr>
              <a:t>Important to still learn from best practice elsewhere</a:t>
            </a:r>
          </a:p>
          <a:p>
            <a:r>
              <a:rPr lang="en-GB" dirty="0">
                <a:solidFill>
                  <a:schemeClr val="accent1">
                    <a:lumMod val="50000"/>
                  </a:schemeClr>
                </a:solidFill>
              </a:rPr>
              <a:t>Stress the importance of the shared duty to collaborate </a:t>
            </a:r>
          </a:p>
          <a:p>
            <a:pPr marL="0" indent="0">
              <a:buNone/>
            </a:pPr>
            <a:endParaRPr lang="en-GB" dirty="0"/>
          </a:p>
          <a:p>
            <a:pPr marL="0" indent="0">
              <a:buNone/>
            </a:pPr>
            <a:endParaRPr lang="en-GB" dirty="0"/>
          </a:p>
          <a:p>
            <a:endParaRPr lang="en-US" dirty="0"/>
          </a:p>
        </p:txBody>
      </p:sp>
      <p:pic>
        <p:nvPicPr>
          <p:cNvPr id="4" name="Picture 3">
            <a:extLst>
              <a:ext uri="{FF2B5EF4-FFF2-40B4-BE49-F238E27FC236}">
                <a16:creationId xmlns:a16="http://schemas.microsoft.com/office/drawing/2014/main" id="{88F4DE92-AA2A-1C43-B731-55D3EF2F3095}"/>
              </a:ext>
            </a:extLst>
          </p:cNvPr>
          <p:cNvPicPr>
            <a:picLocks noChangeAspect="1"/>
          </p:cNvPicPr>
          <p:nvPr/>
        </p:nvPicPr>
        <p:blipFill>
          <a:blip r:embed="rId4"/>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379970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B6B1EE-E4AA-0D4F-87F4-F065A77E6A42}"/>
              </a:ext>
            </a:extLst>
          </p:cNvPr>
          <p:cNvPicPr>
            <a:picLocks noChangeAspect="1"/>
          </p:cNvPicPr>
          <p:nvPr/>
        </p:nvPicPr>
        <p:blipFill>
          <a:blip r:embed="rId3"/>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7FA8D625-5D79-004F-BE84-FCF86C1BFB4B}"/>
              </a:ext>
            </a:extLst>
          </p:cNvPr>
          <p:cNvSpPr>
            <a:spLocks noGrp="1"/>
          </p:cNvSpPr>
          <p:nvPr>
            <p:ph type="title"/>
          </p:nvPr>
        </p:nvSpPr>
        <p:spPr/>
        <p:txBody>
          <a:bodyPr/>
          <a:lstStyle/>
          <a:p>
            <a:r>
              <a:rPr lang="en-US" sz="3600" b="1" dirty="0" err="1">
                <a:solidFill>
                  <a:schemeClr val="bg1"/>
                </a:solidFill>
              </a:rPr>
              <a:t>Centralisation</a:t>
            </a:r>
            <a:r>
              <a:rPr lang="en-US" dirty="0"/>
              <a:t> </a:t>
            </a:r>
          </a:p>
        </p:txBody>
      </p:sp>
      <p:sp>
        <p:nvSpPr>
          <p:cNvPr id="3" name="Content Placeholder 2">
            <a:extLst>
              <a:ext uri="{FF2B5EF4-FFF2-40B4-BE49-F238E27FC236}">
                <a16:creationId xmlns:a16="http://schemas.microsoft.com/office/drawing/2014/main" id="{D6EB6E61-ECDE-2B4C-B823-D4585124FF4B}"/>
              </a:ext>
            </a:extLst>
          </p:cNvPr>
          <p:cNvSpPr>
            <a:spLocks noGrp="1"/>
          </p:cNvSpPr>
          <p:nvPr>
            <p:ph idx="1"/>
          </p:nvPr>
        </p:nvSpPr>
        <p:spPr/>
        <p:txBody>
          <a:bodyPr>
            <a:normAutofit/>
          </a:bodyPr>
          <a:lstStyle/>
          <a:p>
            <a:r>
              <a:rPr lang="en-GB" dirty="0">
                <a:solidFill>
                  <a:schemeClr val="accent1">
                    <a:lumMod val="50000"/>
                  </a:schemeClr>
                </a:solidFill>
              </a:rPr>
              <a:t>Public health is more effective and appropriate when locally led.</a:t>
            </a:r>
          </a:p>
          <a:p>
            <a:r>
              <a:rPr lang="en-GB" dirty="0">
                <a:solidFill>
                  <a:schemeClr val="accent1">
                    <a:lumMod val="50000"/>
                  </a:schemeClr>
                </a:solidFill>
              </a:rPr>
              <a:t>Unease that the Secretary of State is requiring NHSE to discharge public health functions will undermine local leadership of prevention and promoting wellbeing. </a:t>
            </a:r>
          </a:p>
          <a:p>
            <a:r>
              <a:rPr lang="en-GB" dirty="0">
                <a:solidFill>
                  <a:schemeClr val="accent1">
                    <a:lumMod val="50000"/>
                  </a:schemeClr>
                </a:solidFill>
              </a:rPr>
              <a:t>Concern that local government’s public health responsibilities will not we negatively impacted</a:t>
            </a:r>
          </a:p>
          <a:p>
            <a:r>
              <a:rPr lang="en-GB" dirty="0">
                <a:solidFill>
                  <a:schemeClr val="accent1">
                    <a:lumMod val="50000"/>
                  </a:schemeClr>
                </a:solidFill>
              </a:rPr>
              <a:t>National accountability should not bypass local democracy</a:t>
            </a:r>
          </a:p>
        </p:txBody>
      </p:sp>
      <p:pic>
        <p:nvPicPr>
          <p:cNvPr id="4" name="Picture 3">
            <a:extLst>
              <a:ext uri="{FF2B5EF4-FFF2-40B4-BE49-F238E27FC236}">
                <a16:creationId xmlns:a16="http://schemas.microsoft.com/office/drawing/2014/main" id="{88DB3657-680F-914C-A46F-07D345E361D6}"/>
              </a:ext>
            </a:extLst>
          </p:cNvPr>
          <p:cNvPicPr>
            <a:picLocks noChangeAspect="1"/>
          </p:cNvPicPr>
          <p:nvPr/>
        </p:nvPicPr>
        <p:blipFill>
          <a:blip r:embed="rId4"/>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420189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EB2B109-1180-B44B-86A8-66DDC61A7808}"/>
              </a:ext>
            </a:extLst>
          </p:cNvPr>
          <p:cNvPicPr>
            <a:picLocks noChangeAspect="1"/>
          </p:cNvPicPr>
          <p:nvPr/>
        </p:nvPicPr>
        <p:blipFill>
          <a:blip r:embed="rId3"/>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6AB05E7F-717E-8646-87FD-FF5ABEC4DB01}"/>
              </a:ext>
            </a:extLst>
          </p:cNvPr>
          <p:cNvSpPr>
            <a:spLocks noGrp="1"/>
          </p:cNvSpPr>
          <p:nvPr>
            <p:ph type="title"/>
          </p:nvPr>
        </p:nvSpPr>
        <p:spPr/>
        <p:txBody>
          <a:bodyPr>
            <a:normAutofit/>
          </a:bodyPr>
          <a:lstStyle/>
          <a:p>
            <a:r>
              <a:rPr lang="en-US" sz="3600" b="1" dirty="0">
                <a:solidFill>
                  <a:schemeClr val="bg1"/>
                </a:solidFill>
              </a:rPr>
              <a:t>Place</a:t>
            </a:r>
          </a:p>
        </p:txBody>
      </p:sp>
      <p:sp>
        <p:nvSpPr>
          <p:cNvPr id="3" name="Content Placeholder 2">
            <a:extLst>
              <a:ext uri="{FF2B5EF4-FFF2-40B4-BE49-F238E27FC236}">
                <a16:creationId xmlns:a16="http://schemas.microsoft.com/office/drawing/2014/main" id="{7FF4C328-56CC-6C45-94A0-ACC8F00FC13F}"/>
              </a:ext>
            </a:extLst>
          </p:cNvPr>
          <p:cNvSpPr>
            <a:spLocks noGrp="1"/>
          </p:cNvSpPr>
          <p:nvPr>
            <p:ph idx="1"/>
          </p:nvPr>
        </p:nvSpPr>
        <p:spPr/>
        <p:txBody>
          <a:bodyPr/>
          <a:lstStyle/>
          <a:p>
            <a:r>
              <a:rPr lang="en-US" dirty="0">
                <a:solidFill>
                  <a:schemeClr val="accent1">
                    <a:lumMod val="50000"/>
                  </a:schemeClr>
                </a:solidFill>
              </a:rPr>
              <a:t>Place is where real change happens </a:t>
            </a:r>
          </a:p>
          <a:p>
            <a:r>
              <a:rPr lang="en-US" dirty="0">
                <a:solidFill>
                  <a:schemeClr val="accent1">
                    <a:lumMod val="50000"/>
                  </a:schemeClr>
                </a:solidFill>
              </a:rPr>
              <a:t>Areas need to freedom to develop place-based partnerships</a:t>
            </a:r>
          </a:p>
          <a:p>
            <a:r>
              <a:rPr lang="en-US" dirty="0">
                <a:solidFill>
                  <a:schemeClr val="accent1">
                    <a:lumMod val="50000"/>
                  </a:schemeClr>
                </a:solidFill>
              </a:rPr>
              <a:t>Local partnerships and democratic structures should be based on local government place</a:t>
            </a:r>
          </a:p>
          <a:p>
            <a:r>
              <a:rPr lang="en-US" dirty="0">
                <a:solidFill>
                  <a:schemeClr val="accent1">
                    <a:lumMod val="50000"/>
                  </a:schemeClr>
                </a:solidFill>
              </a:rPr>
              <a:t>Expect ICSs to delegate functions to place-level</a:t>
            </a:r>
          </a:p>
          <a:p>
            <a:r>
              <a:rPr lang="en-US" dirty="0">
                <a:solidFill>
                  <a:schemeClr val="accent1">
                    <a:lumMod val="50000"/>
                  </a:schemeClr>
                </a:solidFill>
              </a:rPr>
              <a:t>Principle of subsidiarity </a:t>
            </a:r>
          </a:p>
        </p:txBody>
      </p:sp>
      <p:pic>
        <p:nvPicPr>
          <p:cNvPr id="4" name="Picture 3">
            <a:extLst>
              <a:ext uri="{FF2B5EF4-FFF2-40B4-BE49-F238E27FC236}">
                <a16:creationId xmlns:a16="http://schemas.microsoft.com/office/drawing/2014/main" id="{302B1B57-0CE1-C746-8E6C-801330E31C0B}"/>
              </a:ext>
            </a:extLst>
          </p:cNvPr>
          <p:cNvPicPr>
            <a:picLocks noChangeAspect="1"/>
          </p:cNvPicPr>
          <p:nvPr/>
        </p:nvPicPr>
        <p:blipFill>
          <a:blip r:embed="rId4"/>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139427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AE8046-B85A-A042-9F12-3B3DBD89D6E6}"/>
              </a:ext>
            </a:extLst>
          </p:cNvPr>
          <p:cNvPicPr>
            <a:picLocks noChangeAspect="1"/>
          </p:cNvPicPr>
          <p:nvPr/>
        </p:nvPicPr>
        <p:blipFill>
          <a:blip r:embed="rId2"/>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3652F76B-1961-2B4D-A317-40B2BC1F1A71}"/>
              </a:ext>
            </a:extLst>
          </p:cNvPr>
          <p:cNvSpPr>
            <a:spLocks noGrp="1"/>
          </p:cNvSpPr>
          <p:nvPr>
            <p:ph type="title"/>
          </p:nvPr>
        </p:nvSpPr>
        <p:spPr/>
        <p:txBody>
          <a:bodyPr>
            <a:normAutofit/>
          </a:bodyPr>
          <a:lstStyle/>
          <a:p>
            <a:r>
              <a:rPr lang="en-US" sz="3600" b="1" dirty="0">
                <a:solidFill>
                  <a:schemeClr val="bg1"/>
                </a:solidFill>
              </a:rPr>
              <a:t>Facilitating collaboration </a:t>
            </a:r>
          </a:p>
        </p:txBody>
      </p:sp>
      <p:sp>
        <p:nvSpPr>
          <p:cNvPr id="3" name="Content Placeholder 2">
            <a:extLst>
              <a:ext uri="{FF2B5EF4-FFF2-40B4-BE49-F238E27FC236}">
                <a16:creationId xmlns:a16="http://schemas.microsoft.com/office/drawing/2014/main" id="{236C646E-7520-CC47-B6F6-EF51BF73EB62}"/>
              </a:ext>
            </a:extLst>
          </p:cNvPr>
          <p:cNvSpPr>
            <a:spLocks noGrp="1"/>
          </p:cNvSpPr>
          <p:nvPr>
            <p:ph idx="1"/>
          </p:nvPr>
        </p:nvSpPr>
        <p:spPr/>
        <p:txBody>
          <a:bodyPr>
            <a:normAutofit/>
          </a:bodyPr>
          <a:lstStyle/>
          <a:p>
            <a:r>
              <a:rPr lang="en-GB" dirty="0">
                <a:solidFill>
                  <a:schemeClr val="accent1">
                    <a:lumMod val="50000"/>
                  </a:schemeClr>
                </a:solidFill>
              </a:rPr>
              <a:t>References to data flow only reference health and social care</a:t>
            </a:r>
          </a:p>
          <a:p>
            <a:r>
              <a:rPr lang="en-GB" dirty="0">
                <a:solidFill>
                  <a:schemeClr val="accent1">
                    <a:lumMod val="50000"/>
                  </a:schemeClr>
                </a:solidFill>
              </a:rPr>
              <a:t>Data requirements should not add to social care’s reporting burden</a:t>
            </a:r>
          </a:p>
          <a:p>
            <a:r>
              <a:rPr lang="en-GB" dirty="0">
                <a:solidFill>
                  <a:schemeClr val="accent1">
                    <a:lumMod val="50000"/>
                  </a:schemeClr>
                </a:solidFill>
              </a:rPr>
              <a:t>Directors of Public Health and local public health teams as standard practice, to allow them to fulfil their statutory duties.</a:t>
            </a:r>
          </a:p>
          <a:p>
            <a:r>
              <a:rPr lang="en-GB" dirty="0">
                <a:solidFill>
                  <a:schemeClr val="accent1">
                    <a:lumMod val="50000"/>
                  </a:schemeClr>
                </a:solidFill>
              </a:rPr>
              <a:t>Throughout the COVID-19 pandemic, local government has repeatedly had to make the case for Directors of Public Health to receive data about residents in their areas, and this should not be an afterthought.</a:t>
            </a:r>
          </a:p>
          <a:p>
            <a:pPr marL="0" indent="0">
              <a:buNone/>
            </a:pPr>
            <a:endParaRPr lang="en-GB" dirty="0"/>
          </a:p>
        </p:txBody>
      </p:sp>
      <p:pic>
        <p:nvPicPr>
          <p:cNvPr id="4" name="Picture 3">
            <a:extLst>
              <a:ext uri="{FF2B5EF4-FFF2-40B4-BE49-F238E27FC236}">
                <a16:creationId xmlns:a16="http://schemas.microsoft.com/office/drawing/2014/main" id="{682F9F3A-B8FE-0743-BF67-E93117CC1342}"/>
              </a:ext>
            </a:extLst>
          </p:cNvPr>
          <p:cNvPicPr>
            <a:picLocks noChangeAspect="1"/>
          </p:cNvPicPr>
          <p:nvPr/>
        </p:nvPicPr>
        <p:blipFill>
          <a:blip r:embed="rId3"/>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39375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DE164EA-2921-BF4F-A73E-0DD7280C4C1F}"/>
              </a:ext>
            </a:extLst>
          </p:cNvPr>
          <p:cNvPicPr>
            <a:picLocks noChangeAspect="1"/>
          </p:cNvPicPr>
          <p:nvPr/>
        </p:nvPicPr>
        <p:blipFill>
          <a:blip r:embed="rId3"/>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56D98D1D-F347-B247-B2C4-55C925C29664}"/>
              </a:ext>
            </a:extLst>
          </p:cNvPr>
          <p:cNvSpPr>
            <a:spLocks noGrp="1"/>
          </p:cNvSpPr>
          <p:nvPr>
            <p:ph type="title"/>
          </p:nvPr>
        </p:nvSpPr>
        <p:spPr/>
        <p:txBody>
          <a:bodyPr>
            <a:normAutofit/>
          </a:bodyPr>
          <a:lstStyle/>
          <a:p>
            <a:r>
              <a:rPr lang="en-US" sz="3600" b="1" dirty="0">
                <a:solidFill>
                  <a:schemeClr val="bg1"/>
                </a:solidFill>
              </a:rPr>
              <a:t>Social care, public health and quality &amp; safety </a:t>
            </a:r>
          </a:p>
        </p:txBody>
      </p:sp>
      <p:sp>
        <p:nvSpPr>
          <p:cNvPr id="3" name="Content Placeholder 2">
            <a:extLst>
              <a:ext uri="{FF2B5EF4-FFF2-40B4-BE49-F238E27FC236}">
                <a16:creationId xmlns:a16="http://schemas.microsoft.com/office/drawing/2014/main" id="{CEF17204-2674-1544-B90E-8E3D33F4CB7E}"/>
              </a:ext>
            </a:extLst>
          </p:cNvPr>
          <p:cNvSpPr>
            <a:spLocks noGrp="1"/>
          </p:cNvSpPr>
          <p:nvPr>
            <p:ph idx="1"/>
          </p:nvPr>
        </p:nvSpPr>
        <p:spPr/>
        <p:txBody>
          <a:bodyPr>
            <a:normAutofit lnSpcReduction="10000"/>
          </a:bodyPr>
          <a:lstStyle/>
          <a:p>
            <a:r>
              <a:rPr lang="en-GB" dirty="0">
                <a:solidFill>
                  <a:schemeClr val="accent1">
                    <a:lumMod val="50000"/>
                  </a:schemeClr>
                </a:solidFill>
              </a:rPr>
              <a:t>Adult social care has demonstrated its value during the pandemic, but has not received necessary funding, instead greater national oversight</a:t>
            </a:r>
          </a:p>
          <a:p>
            <a:r>
              <a:rPr lang="en-GB" dirty="0">
                <a:solidFill>
                  <a:schemeClr val="accent1">
                    <a:lumMod val="50000"/>
                  </a:schemeClr>
                </a:solidFill>
              </a:rPr>
              <a:t>Government needs to publish a clear timetable for its social care reforms</a:t>
            </a:r>
          </a:p>
          <a:p>
            <a:r>
              <a:rPr lang="en-GB" dirty="0">
                <a:solidFill>
                  <a:schemeClr val="accent1">
                    <a:lumMod val="50000"/>
                  </a:schemeClr>
                </a:solidFill>
              </a:rPr>
              <a:t>Future policies must be genuinely co-designed with greater transparency </a:t>
            </a:r>
          </a:p>
          <a:p>
            <a:r>
              <a:rPr lang="en-GB" dirty="0">
                <a:solidFill>
                  <a:schemeClr val="accent1">
                    <a:lumMod val="50000"/>
                  </a:schemeClr>
                </a:solidFill>
              </a:rPr>
              <a:t>Any new burdens on local authorities associated with the implementation of new standards needs to fully funded.</a:t>
            </a:r>
            <a:endParaRPr lang="en-GB" b="1" dirty="0">
              <a:solidFill>
                <a:schemeClr val="accent1">
                  <a:lumMod val="50000"/>
                </a:schemeClr>
              </a:solidFill>
            </a:endParaRPr>
          </a:p>
          <a:p>
            <a:r>
              <a:rPr lang="en-GB" dirty="0">
                <a:solidFill>
                  <a:schemeClr val="accent1">
                    <a:lumMod val="50000"/>
                  </a:schemeClr>
                </a:solidFill>
              </a:rPr>
              <a:t>NHS and local government commissioning and financial frameworks must be aligned</a:t>
            </a:r>
            <a:endParaRPr lang="en-US" dirty="0">
              <a:solidFill>
                <a:schemeClr val="accent1">
                  <a:lumMod val="50000"/>
                </a:schemeClr>
              </a:solidFill>
            </a:endParaRPr>
          </a:p>
        </p:txBody>
      </p:sp>
      <p:pic>
        <p:nvPicPr>
          <p:cNvPr id="4" name="Picture 3">
            <a:extLst>
              <a:ext uri="{FF2B5EF4-FFF2-40B4-BE49-F238E27FC236}">
                <a16:creationId xmlns:a16="http://schemas.microsoft.com/office/drawing/2014/main" id="{0717273B-CBA2-E146-BC3F-375CA86AB325}"/>
              </a:ext>
            </a:extLst>
          </p:cNvPr>
          <p:cNvPicPr>
            <a:picLocks noChangeAspect="1"/>
          </p:cNvPicPr>
          <p:nvPr/>
        </p:nvPicPr>
        <p:blipFill>
          <a:blip r:embed="rId4"/>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245963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24AFD19-7761-454C-BA28-6216FECF16E2}"/>
              </a:ext>
            </a:extLst>
          </p:cNvPr>
          <p:cNvPicPr>
            <a:picLocks noChangeAspect="1"/>
          </p:cNvPicPr>
          <p:nvPr/>
        </p:nvPicPr>
        <p:blipFill>
          <a:blip r:embed="rId2"/>
          <a:stretch>
            <a:fillRect/>
          </a:stretch>
        </p:blipFill>
        <p:spPr>
          <a:xfrm>
            <a:off x="660400" y="438439"/>
            <a:ext cx="10185400" cy="1387186"/>
          </a:xfrm>
          <a:prstGeom prst="rect">
            <a:avLst/>
          </a:prstGeom>
        </p:spPr>
      </p:pic>
      <p:sp>
        <p:nvSpPr>
          <p:cNvPr id="2" name="Title 1">
            <a:extLst>
              <a:ext uri="{FF2B5EF4-FFF2-40B4-BE49-F238E27FC236}">
                <a16:creationId xmlns:a16="http://schemas.microsoft.com/office/drawing/2014/main" id="{32127832-D044-AE4D-AD18-A028F34D655E}"/>
              </a:ext>
            </a:extLst>
          </p:cNvPr>
          <p:cNvSpPr>
            <a:spLocks noGrp="1"/>
          </p:cNvSpPr>
          <p:nvPr>
            <p:ph type="title"/>
          </p:nvPr>
        </p:nvSpPr>
        <p:spPr/>
        <p:txBody>
          <a:bodyPr>
            <a:normAutofit/>
          </a:bodyPr>
          <a:lstStyle/>
          <a:p>
            <a:r>
              <a:rPr lang="en-US" sz="3600" b="1" dirty="0">
                <a:solidFill>
                  <a:schemeClr val="bg1"/>
                </a:solidFill>
              </a:rPr>
              <a:t>Final thoughts </a:t>
            </a:r>
          </a:p>
        </p:txBody>
      </p:sp>
      <p:sp>
        <p:nvSpPr>
          <p:cNvPr id="3" name="Content Placeholder 2">
            <a:extLst>
              <a:ext uri="{FF2B5EF4-FFF2-40B4-BE49-F238E27FC236}">
                <a16:creationId xmlns:a16="http://schemas.microsoft.com/office/drawing/2014/main" id="{C2AEC76B-F8BF-7340-9512-B4E9D425B922}"/>
              </a:ext>
            </a:extLst>
          </p:cNvPr>
          <p:cNvSpPr>
            <a:spLocks noGrp="1"/>
          </p:cNvSpPr>
          <p:nvPr>
            <p:ph idx="1"/>
          </p:nvPr>
        </p:nvSpPr>
        <p:spPr/>
        <p:txBody>
          <a:bodyPr/>
          <a:lstStyle/>
          <a:p>
            <a:r>
              <a:rPr lang="en-US" dirty="0">
                <a:solidFill>
                  <a:schemeClr val="accent1">
                    <a:lumMod val="50000"/>
                  </a:schemeClr>
                </a:solidFill>
              </a:rPr>
              <a:t>Essential that integration is not just across the NHS</a:t>
            </a:r>
          </a:p>
          <a:p>
            <a:endParaRPr lang="en-US" dirty="0">
              <a:solidFill>
                <a:schemeClr val="accent1">
                  <a:lumMod val="50000"/>
                </a:schemeClr>
              </a:solidFill>
            </a:endParaRPr>
          </a:p>
          <a:p>
            <a:r>
              <a:rPr lang="en-US" dirty="0" err="1">
                <a:solidFill>
                  <a:schemeClr val="accent1">
                    <a:lumMod val="50000"/>
                  </a:schemeClr>
                </a:solidFill>
              </a:rPr>
              <a:t>Centralisation</a:t>
            </a:r>
            <a:r>
              <a:rPr lang="en-US">
                <a:solidFill>
                  <a:schemeClr val="accent1">
                    <a:lumMod val="50000"/>
                  </a:schemeClr>
                </a:solidFill>
              </a:rPr>
              <a:t> of </a:t>
            </a:r>
            <a:r>
              <a:rPr lang="en-GB" dirty="0">
                <a:solidFill>
                  <a:schemeClr val="accent1">
                    <a:lumMod val="50000"/>
                  </a:schemeClr>
                </a:solidFill>
              </a:rPr>
              <a:t>powers at DHSC may undermine local government</a:t>
            </a:r>
          </a:p>
          <a:p>
            <a:endParaRPr lang="en-GB" dirty="0">
              <a:solidFill>
                <a:schemeClr val="accent1">
                  <a:lumMod val="50000"/>
                </a:schemeClr>
              </a:solidFill>
            </a:endParaRPr>
          </a:p>
          <a:p>
            <a:r>
              <a:rPr lang="en-GB" dirty="0">
                <a:solidFill>
                  <a:schemeClr val="accent1">
                    <a:lumMod val="50000"/>
                  </a:schemeClr>
                </a:solidFill>
              </a:rPr>
              <a:t>Welcome removal of certain barriers to integration  </a:t>
            </a:r>
          </a:p>
          <a:p>
            <a:endParaRPr lang="en-US" dirty="0"/>
          </a:p>
        </p:txBody>
      </p:sp>
      <p:pic>
        <p:nvPicPr>
          <p:cNvPr id="4" name="Picture 3">
            <a:extLst>
              <a:ext uri="{FF2B5EF4-FFF2-40B4-BE49-F238E27FC236}">
                <a16:creationId xmlns:a16="http://schemas.microsoft.com/office/drawing/2014/main" id="{FC3B4CCD-2D0F-4049-93D5-88FA89D3E992}"/>
              </a:ext>
            </a:extLst>
          </p:cNvPr>
          <p:cNvPicPr>
            <a:picLocks noChangeAspect="1"/>
          </p:cNvPicPr>
          <p:nvPr/>
        </p:nvPicPr>
        <p:blipFill>
          <a:blip r:embed="rId3"/>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379620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0" y="1616524"/>
            <a:ext cx="9144000" cy="4177955"/>
          </a:xfrm>
          <a:prstGeom prst="rect">
            <a:avLst/>
          </a:prstGeom>
        </p:spPr>
      </p:pic>
      <p:pic>
        <p:nvPicPr>
          <p:cNvPr id="5" name="Picture 4">
            <a:extLst>
              <a:ext uri="{FF2B5EF4-FFF2-40B4-BE49-F238E27FC236}">
                <a16:creationId xmlns:a16="http://schemas.microsoft.com/office/drawing/2014/main" id="{E6648EB5-42FE-264C-AB39-FBF598CB3BDE}"/>
              </a:ext>
            </a:extLst>
          </p:cNvPr>
          <p:cNvPicPr>
            <a:picLocks noChangeAspect="1"/>
          </p:cNvPicPr>
          <p:nvPr/>
        </p:nvPicPr>
        <p:blipFill>
          <a:blip r:embed="rId3"/>
          <a:stretch>
            <a:fillRect/>
          </a:stretch>
        </p:blipFill>
        <p:spPr>
          <a:xfrm>
            <a:off x="10134767" y="5651458"/>
            <a:ext cx="1777833" cy="841417"/>
          </a:xfrm>
          <a:prstGeom prst="rect">
            <a:avLst/>
          </a:prstGeom>
        </p:spPr>
      </p:pic>
    </p:spTree>
    <p:extLst>
      <p:ext uri="{BB962C8B-B14F-4D97-AF65-F5344CB8AC3E}">
        <p14:creationId xmlns:p14="http://schemas.microsoft.com/office/powerpoint/2010/main" val="2169135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761</Words>
  <Application>Microsoft Macintosh PowerPoint</Application>
  <PresentationFormat>Widescreen</PresentationFormat>
  <Paragraphs>57</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Summary </vt:lpstr>
      <vt:lpstr>Integrated Care</vt:lpstr>
      <vt:lpstr>Centralisation </vt:lpstr>
      <vt:lpstr>Place</vt:lpstr>
      <vt:lpstr>Facilitating collaboration </vt:lpstr>
      <vt:lpstr>Social care, public health and quality &amp; safety </vt:lpstr>
      <vt:lpstr>Final thoughts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Social Care Bill White Paper</dc:title>
  <dc:creator>Microsoft Office User</dc:creator>
  <cp:lastModifiedBy>Microsoft Office User</cp:lastModifiedBy>
  <cp:revision>9</cp:revision>
  <dcterms:created xsi:type="dcterms:W3CDTF">2021-02-17T10:07:20Z</dcterms:created>
  <dcterms:modified xsi:type="dcterms:W3CDTF">2021-02-18T10:16:52Z</dcterms:modified>
</cp:coreProperties>
</file>