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369" r:id="rId5"/>
    <p:sldId id="365" r:id="rId6"/>
    <p:sldId id="333" r:id="rId7"/>
    <p:sldId id="328" r:id="rId8"/>
    <p:sldId id="377" r:id="rId9"/>
    <p:sldId id="267" r:id="rId10"/>
    <p:sldId id="272" r:id="rId11"/>
    <p:sldId id="367" r:id="rId12"/>
    <p:sldId id="357" r:id="rId13"/>
    <p:sldId id="374" r:id="rId14"/>
    <p:sldId id="375" r:id="rId15"/>
    <p:sldId id="358" r:id="rId16"/>
    <p:sldId id="359" r:id="rId17"/>
    <p:sldId id="360" r:id="rId18"/>
    <p:sldId id="266" r:id="rId19"/>
    <p:sldId id="268" r:id="rId20"/>
    <p:sldId id="361" r:id="rId21"/>
    <p:sldId id="372" r:id="rId22"/>
    <p:sldId id="269" r:id="rId23"/>
    <p:sldId id="363" r:id="rId24"/>
    <p:sldId id="364" r:id="rId25"/>
    <p:sldId id="330" r:id="rId26"/>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2A76"/>
    <a:srgbClr val="ACAC0E"/>
    <a:srgbClr val="F77402"/>
    <a:srgbClr val="F9B503"/>
    <a:srgbClr val="183E7D"/>
    <a:srgbClr val="C50822"/>
    <a:srgbClr val="2280C9"/>
    <a:srgbClr val="4EA530"/>
    <a:srgbClr val="163C8A"/>
    <a:srgbClr val="F999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p:restoredTop sz="86531" autoAdjust="0"/>
  </p:normalViewPr>
  <p:slideViewPr>
    <p:cSldViewPr snapToGrid="0" snapToObjects="1">
      <p:cViewPr varScale="1">
        <p:scale>
          <a:sx n="110" d="100"/>
          <a:sy n="110" d="100"/>
        </p:scale>
        <p:origin x="1536"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5"/>
          <c:dPt>
            <c:idx val="0"/>
            <c:bubble3D val="0"/>
            <c:spPr>
              <a:solidFill>
                <a:srgbClr val="EB1C2B"/>
              </a:solidFill>
              <a:ln w="19050">
                <a:solidFill>
                  <a:schemeClr val="lt1"/>
                </a:solidFill>
              </a:ln>
              <a:effectLst/>
            </c:spPr>
            <c:extLst>
              <c:ext xmlns:c16="http://schemas.microsoft.com/office/drawing/2014/chart" uri="{C3380CC4-5D6E-409C-BE32-E72D297353CC}">
                <c16:uniqueId val="{00000002-001F-5949-AE29-5B1266D302AB}"/>
              </c:ext>
            </c:extLst>
          </c:dPt>
          <c:dPt>
            <c:idx val="1"/>
            <c:bubble3D val="0"/>
            <c:spPr>
              <a:solidFill>
                <a:srgbClr val="D19E27"/>
              </a:solidFill>
              <a:ln w="19050">
                <a:solidFill>
                  <a:schemeClr val="lt1"/>
                </a:solidFill>
              </a:ln>
              <a:effectLst/>
            </c:spPr>
            <c:extLst>
              <c:ext xmlns:c16="http://schemas.microsoft.com/office/drawing/2014/chart" uri="{C3380CC4-5D6E-409C-BE32-E72D297353CC}">
                <c16:uniqueId val="{00000003-001F-5949-AE29-5B1266D302AB}"/>
              </c:ext>
            </c:extLst>
          </c:dPt>
          <c:dPt>
            <c:idx val="2"/>
            <c:bubble3D val="0"/>
            <c:spPr>
              <a:solidFill>
                <a:srgbClr val="2D9B47"/>
              </a:solidFill>
              <a:ln w="19050">
                <a:solidFill>
                  <a:schemeClr val="lt1"/>
                </a:solidFill>
              </a:ln>
              <a:effectLst/>
            </c:spPr>
            <c:extLst>
              <c:ext xmlns:c16="http://schemas.microsoft.com/office/drawing/2014/chart" uri="{C3380CC4-5D6E-409C-BE32-E72D297353CC}">
                <c16:uniqueId val="{00000004-001F-5949-AE29-5B1266D302AB}"/>
              </c:ext>
            </c:extLst>
          </c:dPt>
          <c:dPt>
            <c:idx val="3"/>
            <c:bubble3D val="0"/>
            <c:spPr>
              <a:solidFill>
                <a:srgbClr val="C21F31"/>
              </a:solidFill>
              <a:ln w="19050">
                <a:solidFill>
                  <a:schemeClr val="lt1"/>
                </a:solidFill>
              </a:ln>
              <a:effectLst/>
            </c:spPr>
            <c:extLst>
              <c:ext xmlns:c16="http://schemas.microsoft.com/office/drawing/2014/chart" uri="{C3380CC4-5D6E-409C-BE32-E72D297353CC}">
                <c16:uniqueId val="{00000005-001F-5949-AE29-5B1266D302AB}"/>
              </c:ext>
            </c:extLst>
          </c:dPt>
          <c:dPt>
            <c:idx val="4"/>
            <c:bubble3D val="0"/>
            <c:spPr>
              <a:solidFill>
                <a:srgbClr val="EF3E29"/>
              </a:solidFill>
              <a:ln w="19050">
                <a:solidFill>
                  <a:schemeClr val="lt1"/>
                </a:solidFill>
              </a:ln>
              <a:effectLst/>
            </c:spPr>
            <c:extLst>
              <c:ext xmlns:c16="http://schemas.microsoft.com/office/drawing/2014/chart" uri="{C3380CC4-5D6E-409C-BE32-E72D297353CC}">
                <c16:uniqueId val="{00000006-001F-5949-AE29-5B1266D302AB}"/>
              </c:ext>
            </c:extLst>
          </c:dPt>
          <c:dPt>
            <c:idx val="5"/>
            <c:bubble3D val="0"/>
            <c:spPr>
              <a:solidFill>
                <a:srgbClr val="38ADD9"/>
              </a:solidFill>
              <a:ln w="19050">
                <a:solidFill>
                  <a:schemeClr val="lt1"/>
                </a:solidFill>
              </a:ln>
              <a:effectLst/>
            </c:spPr>
            <c:extLst>
              <c:ext xmlns:c16="http://schemas.microsoft.com/office/drawing/2014/chart" uri="{C3380CC4-5D6E-409C-BE32-E72D297353CC}">
                <c16:uniqueId val="{00000007-001F-5949-AE29-5B1266D302AB}"/>
              </c:ext>
            </c:extLst>
          </c:dPt>
          <c:dPt>
            <c:idx val="6"/>
            <c:bubble3D val="0"/>
            <c:spPr>
              <a:solidFill>
                <a:srgbClr val="F9B617"/>
              </a:solidFill>
              <a:ln w="19050">
                <a:solidFill>
                  <a:schemeClr val="lt1"/>
                </a:solidFill>
              </a:ln>
              <a:effectLst/>
            </c:spPr>
            <c:extLst>
              <c:ext xmlns:c16="http://schemas.microsoft.com/office/drawing/2014/chart" uri="{C3380CC4-5D6E-409C-BE32-E72D297353CC}">
                <c16:uniqueId val="{00000008-001F-5949-AE29-5B1266D302AB}"/>
              </c:ext>
            </c:extLst>
          </c:dPt>
          <c:dPt>
            <c:idx val="7"/>
            <c:bubble3D val="0"/>
            <c:spPr>
              <a:solidFill>
                <a:srgbClr val="8E1736"/>
              </a:solidFill>
              <a:ln w="19050">
                <a:solidFill>
                  <a:schemeClr val="lt1"/>
                </a:solidFill>
              </a:ln>
              <a:effectLst/>
            </c:spPr>
            <c:extLst>
              <c:ext xmlns:c16="http://schemas.microsoft.com/office/drawing/2014/chart" uri="{C3380CC4-5D6E-409C-BE32-E72D297353CC}">
                <c16:uniqueId val="{00000009-001F-5949-AE29-5B1266D302AB}"/>
              </c:ext>
            </c:extLst>
          </c:dPt>
          <c:dPt>
            <c:idx val="8"/>
            <c:bubble3D val="0"/>
            <c:spPr>
              <a:solidFill>
                <a:srgbClr val="F26C23"/>
              </a:solidFill>
              <a:ln w="19050">
                <a:solidFill>
                  <a:schemeClr val="lt1"/>
                </a:solidFill>
              </a:ln>
              <a:effectLst/>
            </c:spPr>
            <c:extLst>
              <c:ext xmlns:c16="http://schemas.microsoft.com/office/drawing/2014/chart" uri="{C3380CC4-5D6E-409C-BE32-E72D297353CC}">
                <c16:uniqueId val="{0000000A-001F-5949-AE29-5B1266D302AB}"/>
              </c:ext>
            </c:extLst>
          </c:dPt>
          <c:dPt>
            <c:idx val="9"/>
            <c:bubble3D val="0"/>
            <c:spPr>
              <a:solidFill>
                <a:srgbClr val="E6146F"/>
              </a:solidFill>
              <a:ln w="19050">
                <a:solidFill>
                  <a:schemeClr val="lt1"/>
                </a:solidFill>
              </a:ln>
              <a:effectLst/>
            </c:spPr>
            <c:extLst>
              <c:ext xmlns:c16="http://schemas.microsoft.com/office/drawing/2014/chart" uri="{C3380CC4-5D6E-409C-BE32-E72D297353CC}">
                <c16:uniqueId val="{0000000B-001F-5949-AE29-5B1266D302AB}"/>
              </c:ext>
            </c:extLst>
          </c:dPt>
          <c:dPt>
            <c:idx val="10"/>
            <c:bubble3D val="0"/>
            <c:spPr>
              <a:solidFill>
                <a:srgbClr val="F89C24"/>
              </a:solidFill>
              <a:ln w="19050">
                <a:solidFill>
                  <a:schemeClr val="lt1"/>
                </a:solidFill>
              </a:ln>
              <a:effectLst/>
            </c:spPr>
            <c:extLst>
              <c:ext xmlns:c16="http://schemas.microsoft.com/office/drawing/2014/chart" uri="{C3380CC4-5D6E-409C-BE32-E72D297353CC}">
                <c16:uniqueId val="{0000000C-001F-5949-AE29-5B1266D302AB}"/>
              </c:ext>
            </c:extLst>
          </c:dPt>
          <c:dPt>
            <c:idx val="11"/>
            <c:bubble3D val="0"/>
            <c:spPr>
              <a:solidFill>
                <a:srgbClr val="CE8D29"/>
              </a:solidFill>
              <a:ln w="19050">
                <a:solidFill>
                  <a:schemeClr val="lt1"/>
                </a:solidFill>
              </a:ln>
              <a:effectLst/>
            </c:spPr>
            <c:extLst>
              <c:ext xmlns:c16="http://schemas.microsoft.com/office/drawing/2014/chart" uri="{C3380CC4-5D6E-409C-BE32-E72D297353CC}">
                <c16:uniqueId val="{0000000D-001F-5949-AE29-5B1266D302AB}"/>
              </c:ext>
            </c:extLst>
          </c:dPt>
          <c:dPt>
            <c:idx val="12"/>
            <c:bubble3D val="0"/>
            <c:spPr>
              <a:solidFill>
                <a:srgbClr val="46763C"/>
              </a:solidFill>
              <a:ln w="19050">
                <a:solidFill>
                  <a:schemeClr val="lt1"/>
                </a:solidFill>
              </a:ln>
              <a:effectLst/>
            </c:spPr>
            <c:extLst>
              <c:ext xmlns:c16="http://schemas.microsoft.com/office/drawing/2014/chart" uri="{C3380CC4-5D6E-409C-BE32-E72D297353CC}">
                <c16:uniqueId val="{0000000E-001F-5949-AE29-5B1266D302AB}"/>
              </c:ext>
            </c:extLst>
          </c:dPt>
          <c:dPt>
            <c:idx val="13"/>
            <c:bubble3D val="0"/>
            <c:spPr>
              <a:solidFill>
                <a:srgbClr val="277CBA"/>
              </a:solidFill>
              <a:ln w="19050">
                <a:solidFill>
                  <a:schemeClr val="lt1"/>
                </a:solidFill>
              </a:ln>
              <a:effectLst/>
            </c:spPr>
            <c:extLst>
              <c:ext xmlns:c16="http://schemas.microsoft.com/office/drawing/2014/chart" uri="{C3380CC4-5D6E-409C-BE32-E72D297353CC}">
                <c16:uniqueId val="{0000000F-001F-5949-AE29-5B1266D302AB}"/>
              </c:ext>
            </c:extLst>
          </c:dPt>
          <c:dPt>
            <c:idx val="14"/>
            <c:bubble3D val="0"/>
            <c:spPr>
              <a:solidFill>
                <a:srgbClr val="5EBB46"/>
              </a:solidFill>
              <a:ln w="19050">
                <a:solidFill>
                  <a:schemeClr val="lt1"/>
                </a:solidFill>
              </a:ln>
              <a:effectLst/>
            </c:spPr>
            <c:extLst>
              <c:ext xmlns:c16="http://schemas.microsoft.com/office/drawing/2014/chart" uri="{C3380CC4-5D6E-409C-BE32-E72D297353CC}">
                <c16:uniqueId val="{00000010-001F-5949-AE29-5B1266D302AB}"/>
              </c:ext>
            </c:extLst>
          </c:dPt>
          <c:dPt>
            <c:idx val="15"/>
            <c:bubble3D val="0"/>
            <c:spPr>
              <a:solidFill>
                <a:srgbClr val="19558B"/>
              </a:solidFill>
              <a:ln w="19050">
                <a:solidFill>
                  <a:schemeClr val="lt1"/>
                </a:solidFill>
              </a:ln>
              <a:effectLst/>
            </c:spPr>
            <c:extLst>
              <c:ext xmlns:c16="http://schemas.microsoft.com/office/drawing/2014/chart" uri="{C3380CC4-5D6E-409C-BE32-E72D297353CC}">
                <c16:uniqueId val="{00000011-001F-5949-AE29-5B1266D302AB}"/>
              </c:ext>
            </c:extLst>
          </c:dPt>
          <c:dPt>
            <c:idx val="16"/>
            <c:bubble3D val="0"/>
            <c:spPr>
              <a:solidFill>
                <a:srgbClr val="173567"/>
              </a:solidFill>
              <a:ln w="19050">
                <a:solidFill>
                  <a:schemeClr val="lt1"/>
                </a:solidFill>
              </a:ln>
              <a:effectLst/>
            </c:spPr>
            <c:extLst>
              <c:ext xmlns:c16="http://schemas.microsoft.com/office/drawing/2014/chart" uri="{C3380CC4-5D6E-409C-BE32-E72D297353CC}">
                <c16:uniqueId val="{00000012-001F-5949-AE29-5B1266D302AB}"/>
              </c:ext>
            </c:extLst>
          </c:dPt>
          <c:cat>
            <c:strRef>
              <c:f>Sheet1!$A$2:$A$18</c:f>
              <c:strCache>
                <c:ptCount val="4"/>
                <c:pt idx="0">
                  <c:v>1st Qtr</c:v>
                </c:pt>
                <c:pt idx="1">
                  <c:v>2nd Qtr</c:v>
                </c:pt>
                <c:pt idx="2">
                  <c:v>3rd Qtr</c:v>
                </c:pt>
                <c:pt idx="3">
                  <c:v>4th Qtr</c:v>
                </c:pt>
              </c:strCache>
            </c:strRef>
          </c:cat>
          <c:val>
            <c:numRef>
              <c:f>Sheet1!$B$2:$B$18</c:f>
              <c:numCache>
                <c:formatCode>General</c:formatCode>
                <c:ptCount val="1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numCache>
            </c:numRef>
          </c:val>
          <c:extLst>
            <c:ext xmlns:c16="http://schemas.microsoft.com/office/drawing/2014/chart" uri="{C3380CC4-5D6E-409C-BE32-E72D297353CC}">
              <c16:uniqueId val="{00000000-001F-5949-AE29-5B1266D302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BEF06-82EA-4E0B-B7B9-1FB0416246B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EE69B6A-A116-4E31-A6F6-9E1CCDBFCC68}">
      <dgm:prSet phldr="0" custT="1"/>
      <dgm:spPr>
        <a:solidFill>
          <a:schemeClr val="tx2"/>
        </a:solidFill>
      </dgm:spPr>
      <dgm:t>
        <a:bodyPr/>
        <a:lstStyle/>
        <a:p>
          <a:pPr algn="ctr" rtl="0"/>
          <a:r>
            <a:rPr lang="en-US" sz="1400" dirty="0">
              <a:solidFill>
                <a:schemeClr val="bg1"/>
              </a:solidFill>
            </a:rPr>
            <a:t>How could Wales feed itself by 2035?  </a:t>
          </a:r>
          <a:endParaRPr lang="en-US" sz="1400" dirty="0">
            <a:solidFill>
              <a:schemeClr val="bg1"/>
            </a:solidFill>
            <a:latin typeface="Calibri Light" panose="020F0302020204030204"/>
          </a:endParaRPr>
        </a:p>
      </dgm:t>
    </dgm:pt>
    <dgm:pt modelId="{5AC30143-EF32-4492-9324-9B29F1A1B9E9}" type="parTrans" cxnId="{38B09135-5D3D-4F61-859C-9911017CD352}">
      <dgm:prSet/>
      <dgm:spPr/>
      <dgm:t>
        <a:bodyPr/>
        <a:lstStyle/>
        <a:p>
          <a:endParaRPr lang="en-GB"/>
        </a:p>
      </dgm:t>
    </dgm:pt>
    <dgm:pt modelId="{AA004D34-FF49-4A43-9B40-4DC5DEC7870D}" type="sibTrans" cxnId="{38B09135-5D3D-4F61-859C-9911017CD352}">
      <dgm:prSet/>
      <dgm:spPr>
        <a:ln>
          <a:solidFill>
            <a:schemeClr val="tx2"/>
          </a:solidFill>
        </a:ln>
      </dgm:spPr>
      <dgm:t>
        <a:bodyPr/>
        <a:lstStyle/>
        <a:p>
          <a:endParaRPr lang="en-GB"/>
        </a:p>
      </dgm:t>
    </dgm:pt>
    <dgm:pt modelId="{732FA33E-4749-4533-85F6-6B1D2A3A8264}">
      <dgm:prSet phldr="0" custT="1"/>
      <dgm:spPr>
        <a:solidFill>
          <a:schemeClr val="tx2"/>
        </a:solidFill>
      </dgm:spPr>
      <dgm:t>
        <a:bodyPr/>
        <a:lstStyle/>
        <a:p>
          <a:pPr algn="ctr"/>
          <a:r>
            <a:rPr lang="en-US" sz="1400" dirty="0">
              <a:solidFill>
                <a:schemeClr val="bg1"/>
              </a:solidFill>
            </a:rPr>
            <a:t>How could Wales meet energy needs by 2035 whilst phasing out fossil fuels?   </a:t>
          </a:r>
        </a:p>
      </dgm:t>
    </dgm:pt>
    <dgm:pt modelId="{7AA520C2-AF2E-4FFF-AC93-709AA023AC2D}" type="parTrans" cxnId="{D43FCCB8-7F8E-40C8-AA16-8460C0AEC86A}">
      <dgm:prSet/>
      <dgm:spPr/>
      <dgm:t>
        <a:bodyPr/>
        <a:lstStyle/>
        <a:p>
          <a:endParaRPr lang="en-GB"/>
        </a:p>
      </dgm:t>
    </dgm:pt>
    <dgm:pt modelId="{0E537586-2E1E-4446-8B97-13832702C8BC}" type="sibTrans" cxnId="{D43FCCB8-7F8E-40C8-AA16-8460C0AEC86A}">
      <dgm:prSet/>
      <dgm:spPr>
        <a:ln>
          <a:solidFill>
            <a:schemeClr val="tx2"/>
          </a:solidFill>
        </a:ln>
      </dgm:spPr>
      <dgm:t>
        <a:bodyPr/>
        <a:lstStyle/>
        <a:p>
          <a:endParaRPr lang="en-GB"/>
        </a:p>
      </dgm:t>
    </dgm:pt>
    <dgm:pt modelId="{F91289DD-98F7-4F9C-83E9-1461EA0CEDE0}">
      <dgm:prSet phldr="0" custT="1"/>
      <dgm:spPr>
        <a:solidFill>
          <a:schemeClr val="tx2"/>
        </a:solidFill>
      </dgm:spPr>
      <dgm:t>
        <a:bodyPr/>
        <a:lstStyle/>
        <a:p>
          <a:pPr algn="ctr"/>
          <a:r>
            <a:rPr lang="en-US" sz="1400" dirty="0">
              <a:solidFill>
                <a:schemeClr val="bg1"/>
              </a:solidFill>
            </a:rPr>
            <a:t>How could Wales heat and build homes and workplaces by 2035?  </a:t>
          </a:r>
        </a:p>
      </dgm:t>
    </dgm:pt>
    <dgm:pt modelId="{31920413-042C-4154-8B3C-8B2671F282EE}" type="parTrans" cxnId="{B33E22F8-21D7-4D73-8A02-D373C1DF7DBD}">
      <dgm:prSet/>
      <dgm:spPr/>
      <dgm:t>
        <a:bodyPr/>
        <a:lstStyle/>
        <a:p>
          <a:endParaRPr lang="en-GB"/>
        </a:p>
      </dgm:t>
    </dgm:pt>
    <dgm:pt modelId="{F6E17CD3-5983-485B-B65C-8462ADBBA24C}" type="sibTrans" cxnId="{B33E22F8-21D7-4D73-8A02-D373C1DF7DBD}">
      <dgm:prSet/>
      <dgm:spPr>
        <a:ln>
          <a:solidFill>
            <a:schemeClr val="tx2"/>
          </a:solidFill>
        </a:ln>
      </dgm:spPr>
      <dgm:t>
        <a:bodyPr/>
        <a:lstStyle/>
        <a:p>
          <a:endParaRPr lang="en-GB"/>
        </a:p>
      </dgm:t>
    </dgm:pt>
    <dgm:pt modelId="{69F2322D-3666-4A09-B9B2-39001193A5F7}">
      <dgm:prSet phldr="0" custT="1"/>
      <dgm:spPr>
        <a:solidFill>
          <a:schemeClr val="tx2"/>
        </a:solidFill>
      </dgm:spPr>
      <dgm:t>
        <a:bodyPr/>
        <a:lstStyle/>
        <a:p>
          <a:pPr algn="ctr"/>
          <a:r>
            <a:rPr lang="en-US" sz="1400" dirty="0">
              <a:solidFill>
                <a:schemeClr val="bg1"/>
              </a:solidFill>
            </a:rPr>
            <a:t>How could people and places be connected across Wales by 2035?  </a:t>
          </a:r>
        </a:p>
      </dgm:t>
    </dgm:pt>
    <dgm:pt modelId="{A6777429-437F-4FD6-A119-9E93C79C0F62}" type="parTrans" cxnId="{80FBA058-CC42-457C-A3A5-AEA9ABC31629}">
      <dgm:prSet/>
      <dgm:spPr/>
      <dgm:t>
        <a:bodyPr/>
        <a:lstStyle/>
        <a:p>
          <a:endParaRPr lang="en-GB"/>
        </a:p>
      </dgm:t>
    </dgm:pt>
    <dgm:pt modelId="{FE44BAE2-967A-4094-B627-F6EE73FB2B4D}" type="sibTrans" cxnId="{80FBA058-CC42-457C-A3A5-AEA9ABC31629}">
      <dgm:prSet/>
      <dgm:spPr>
        <a:ln>
          <a:solidFill>
            <a:schemeClr val="tx2"/>
          </a:solidFill>
        </a:ln>
      </dgm:spPr>
      <dgm:t>
        <a:bodyPr/>
        <a:lstStyle/>
        <a:p>
          <a:endParaRPr lang="en-GB"/>
        </a:p>
      </dgm:t>
    </dgm:pt>
    <dgm:pt modelId="{E7B585DC-108B-4DDF-92AB-5A36DBE1D7C2}">
      <dgm:prSet phldr="0" custT="1"/>
      <dgm:spPr>
        <a:solidFill>
          <a:schemeClr val="tx2"/>
        </a:solidFill>
      </dgm:spPr>
      <dgm:t>
        <a:bodyPr/>
        <a:lstStyle/>
        <a:p>
          <a:pPr algn="ctr"/>
          <a:r>
            <a:rPr lang="en-US" sz="1400" dirty="0">
              <a:solidFill>
                <a:schemeClr val="bg1"/>
              </a:solidFill>
            </a:rPr>
            <a:t>What could education, jobs and work look like across Wales by 2035?   </a:t>
          </a:r>
        </a:p>
      </dgm:t>
    </dgm:pt>
    <dgm:pt modelId="{61527D4B-E87C-4117-AD47-EE7A0FF96947}" type="parTrans" cxnId="{B19B9CE6-83DA-4AEA-97BB-6789818B06B3}">
      <dgm:prSet/>
      <dgm:spPr/>
      <dgm:t>
        <a:bodyPr/>
        <a:lstStyle/>
        <a:p>
          <a:endParaRPr lang="en-GB"/>
        </a:p>
      </dgm:t>
    </dgm:pt>
    <dgm:pt modelId="{F36167E9-564E-48A4-8EC9-F4F3C87D9C0E}" type="sibTrans" cxnId="{B19B9CE6-83DA-4AEA-97BB-6789818B06B3}">
      <dgm:prSet/>
      <dgm:spPr>
        <a:ln>
          <a:solidFill>
            <a:schemeClr val="tx2"/>
          </a:solidFill>
        </a:ln>
      </dgm:spPr>
      <dgm:t>
        <a:bodyPr/>
        <a:lstStyle/>
        <a:p>
          <a:endParaRPr lang="en-GB"/>
        </a:p>
      </dgm:t>
    </dgm:pt>
    <dgm:pt modelId="{1C02DE88-1759-4451-903E-CFD0A4CC7A0C}" type="pres">
      <dgm:prSet presAssocID="{522BEF06-82EA-4E0B-B7B9-1FB0416246B5}" presName="cycle" presStyleCnt="0">
        <dgm:presLayoutVars>
          <dgm:dir/>
          <dgm:resizeHandles val="exact"/>
        </dgm:presLayoutVars>
      </dgm:prSet>
      <dgm:spPr/>
    </dgm:pt>
    <dgm:pt modelId="{5BD299D4-AC1B-42CF-BD46-2E313553DD0A}" type="pres">
      <dgm:prSet presAssocID="{EEE69B6A-A116-4E31-A6F6-9E1CCDBFCC68}" presName="node" presStyleLbl="node1" presStyleIdx="0" presStyleCnt="5" custScaleX="119927" custScaleY="113525">
        <dgm:presLayoutVars>
          <dgm:bulletEnabled val="1"/>
        </dgm:presLayoutVars>
      </dgm:prSet>
      <dgm:spPr/>
    </dgm:pt>
    <dgm:pt modelId="{1C014B87-BB02-4FF2-A148-802BC7AC88F8}" type="pres">
      <dgm:prSet presAssocID="{EEE69B6A-A116-4E31-A6F6-9E1CCDBFCC68}" presName="spNode" presStyleCnt="0"/>
      <dgm:spPr/>
    </dgm:pt>
    <dgm:pt modelId="{ED3F6419-0915-4364-A1E6-3DF1F5B6A6ED}" type="pres">
      <dgm:prSet presAssocID="{AA004D34-FF49-4A43-9B40-4DC5DEC7870D}" presName="sibTrans" presStyleLbl="sibTrans1D1" presStyleIdx="0" presStyleCnt="5"/>
      <dgm:spPr/>
    </dgm:pt>
    <dgm:pt modelId="{0F957175-FAA7-4DE7-A81D-1648B1DDD3F7}" type="pres">
      <dgm:prSet presAssocID="{732FA33E-4749-4533-85F6-6B1D2A3A8264}" presName="node" presStyleLbl="node1" presStyleIdx="1" presStyleCnt="5" custScaleX="119927" custScaleY="113525">
        <dgm:presLayoutVars>
          <dgm:bulletEnabled val="1"/>
        </dgm:presLayoutVars>
      </dgm:prSet>
      <dgm:spPr/>
    </dgm:pt>
    <dgm:pt modelId="{F71D21D9-AE4D-4315-AEE4-A3C12354801C}" type="pres">
      <dgm:prSet presAssocID="{732FA33E-4749-4533-85F6-6B1D2A3A8264}" presName="spNode" presStyleCnt="0"/>
      <dgm:spPr/>
    </dgm:pt>
    <dgm:pt modelId="{DFABE89F-BC6C-4AEE-B0FA-827714DA1B4B}" type="pres">
      <dgm:prSet presAssocID="{0E537586-2E1E-4446-8B97-13832702C8BC}" presName="sibTrans" presStyleLbl="sibTrans1D1" presStyleIdx="1" presStyleCnt="5"/>
      <dgm:spPr/>
    </dgm:pt>
    <dgm:pt modelId="{53590B16-8F0E-41F6-AD11-2BC09D328987}" type="pres">
      <dgm:prSet presAssocID="{F91289DD-98F7-4F9C-83E9-1461EA0CEDE0}" presName="node" presStyleLbl="node1" presStyleIdx="2" presStyleCnt="5" custScaleX="119927" custScaleY="113525">
        <dgm:presLayoutVars>
          <dgm:bulletEnabled val="1"/>
        </dgm:presLayoutVars>
      </dgm:prSet>
      <dgm:spPr/>
    </dgm:pt>
    <dgm:pt modelId="{99A1BB0A-47E3-4E05-9B0D-14F594FA6855}" type="pres">
      <dgm:prSet presAssocID="{F91289DD-98F7-4F9C-83E9-1461EA0CEDE0}" presName="spNode" presStyleCnt="0"/>
      <dgm:spPr/>
    </dgm:pt>
    <dgm:pt modelId="{4534C488-0A0E-45B8-A64F-3CCC72F0985A}" type="pres">
      <dgm:prSet presAssocID="{F6E17CD3-5983-485B-B65C-8462ADBBA24C}" presName="sibTrans" presStyleLbl="sibTrans1D1" presStyleIdx="2" presStyleCnt="5"/>
      <dgm:spPr/>
    </dgm:pt>
    <dgm:pt modelId="{A0A13437-32BA-48D8-867F-4891CFC6A9DF}" type="pres">
      <dgm:prSet presAssocID="{69F2322D-3666-4A09-B9B2-39001193A5F7}" presName="node" presStyleLbl="node1" presStyleIdx="3" presStyleCnt="5" custScaleX="119927" custScaleY="113525">
        <dgm:presLayoutVars>
          <dgm:bulletEnabled val="1"/>
        </dgm:presLayoutVars>
      </dgm:prSet>
      <dgm:spPr/>
    </dgm:pt>
    <dgm:pt modelId="{7B31BEE1-FC92-4122-AC5D-41E27754ADBA}" type="pres">
      <dgm:prSet presAssocID="{69F2322D-3666-4A09-B9B2-39001193A5F7}" presName="spNode" presStyleCnt="0"/>
      <dgm:spPr/>
    </dgm:pt>
    <dgm:pt modelId="{02A05771-9FC2-459A-A8B5-5EF515AEE6C6}" type="pres">
      <dgm:prSet presAssocID="{FE44BAE2-967A-4094-B627-F6EE73FB2B4D}" presName="sibTrans" presStyleLbl="sibTrans1D1" presStyleIdx="3" presStyleCnt="5"/>
      <dgm:spPr/>
    </dgm:pt>
    <dgm:pt modelId="{1DB83890-F194-4CC2-A0BE-978DF14D3F7B}" type="pres">
      <dgm:prSet presAssocID="{E7B585DC-108B-4DDF-92AB-5A36DBE1D7C2}" presName="node" presStyleLbl="node1" presStyleIdx="4" presStyleCnt="5" custScaleX="119927" custScaleY="113525">
        <dgm:presLayoutVars>
          <dgm:bulletEnabled val="1"/>
        </dgm:presLayoutVars>
      </dgm:prSet>
      <dgm:spPr/>
    </dgm:pt>
    <dgm:pt modelId="{D7DF90DC-BA27-4C94-BC19-A05C6161FF01}" type="pres">
      <dgm:prSet presAssocID="{E7B585DC-108B-4DDF-92AB-5A36DBE1D7C2}" presName="spNode" presStyleCnt="0"/>
      <dgm:spPr/>
    </dgm:pt>
    <dgm:pt modelId="{63A196AB-53AF-4C15-8B0F-718F26FB28B0}" type="pres">
      <dgm:prSet presAssocID="{F36167E9-564E-48A4-8EC9-F4F3C87D9C0E}" presName="sibTrans" presStyleLbl="sibTrans1D1" presStyleIdx="4" presStyleCnt="5"/>
      <dgm:spPr/>
    </dgm:pt>
  </dgm:ptLst>
  <dgm:cxnLst>
    <dgm:cxn modelId="{ADAB7000-635F-4933-8E2B-10A205CC49CA}" type="presOf" srcId="{69F2322D-3666-4A09-B9B2-39001193A5F7}" destId="{A0A13437-32BA-48D8-867F-4891CFC6A9DF}" srcOrd="0" destOrd="0" presId="urn:microsoft.com/office/officeart/2005/8/layout/cycle6"/>
    <dgm:cxn modelId="{017ADE14-7D12-4CB3-9D8A-BA0639CC732C}" type="presOf" srcId="{EEE69B6A-A116-4E31-A6F6-9E1CCDBFCC68}" destId="{5BD299D4-AC1B-42CF-BD46-2E313553DD0A}" srcOrd="0" destOrd="0" presId="urn:microsoft.com/office/officeart/2005/8/layout/cycle6"/>
    <dgm:cxn modelId="{0FE08226-B429-4BB8-A290-0DAB7C13636C}" type="presOf" srcId="{F91289DD-98F7-4F9C-83E9-1461EA0CEDE0}" destId="{53590B16-8F0E-41F6-AD11-2BC09D328987}" srcOrd="0" destOrd="0" presId="urn:microsoft.com/office/officeart/2005/8/layout/cycle6"/>
    <dgm:cxn modelId="{38B09135-5D3D-4F61-859C-9911017CD352}" srcId="{522BEF06-82EA-4E0B-B7B9-1FB0416246B5}" destId="{EEE69B6A-A116-4E31-A6F6-9E1CCDBFCC68}" srcOrd="0" destOrd="0" parTransId="{5AC30143-EF32-4492-9324-9B29F1A1B9E9}" sibTransId="{AA004D34-FF49-4A43-9B40-4DC5DEC7870D}"/>
    <dgm:cxn modelId="{8FC1D452-D6F7-4E2D-BFCA-08AA88B28D84}" type="presOf" srcId="{522BEF06-82EA-4E0B-B7B9-1FB0416246B5}" destId="{1C02DE88-1759-4451-903E-CFD0A4CC7A0C}" srcOrd="0" destOrd="0" presId="urn:microsoft.com/office/officeart/2005/8/layout/cycle6"/>
    <dgm:cxn modelId="{80FBA058-CC42-457C-A3A5-AEA9ABC31629}" srcId="{522BEF06-82EA-4E0B-B7B9-1FB0416246B5}" destId="{69F2322D-3666-4A09-B9B2-39001193A5F7}" srcOrd="3" destOrd="0" parTransId="{A6777429-437F-4FD6-A119-9E93C79C0F62}" sibTransId="{FE44BAE2-967A-4094-B627-F6EE73FB2B4D}"/>
    <dgm:cxn modelId="{FFDE596D-601C-4A2C-840C-DD9EE159EA13}" type="presOf" srcId="{AA004D34-FF49-4A43-9B40-4DC5DEC7870D}" destId="{ED3F6419-0915-4364-A1E6-3DF1F5B6A6ED}" srcOrd="0" destOrd="0" presId="urn:microsoft.com/office/officeart/2005/8/layout/cycle6"/>
    <dgm:cxn modelId="{036D5773-FEB4-4D38-B91C-F6E84D18E745}" type="presOf" srcId="{0E537586-2E1E-4446-8B97-13832702C8BC}" destId="{DFABE89F-BC6C-4AEE-B0FA-827714DA1B4B}" srcOrd="0" destOrd="0" presId="urn:microsoft.com/office/officeart/2005/8/layout/cycle6"/>
    <dgm:cxn modelId="{3FD23198-43A3-43DE-9937-8B40A7916381}" type="presOf" srcId="{F36167E9-564E-48A4-8EC9-F4F3C87D9C0E}" destId="{63A196AB-53AF-4C15-8B0F-718F26FB28B0}" srcOrd="0" destOrd="0" presId="urn:microsoft.com/office/officeart/2005/8/layout/cycle6"/>
    <dgm:cxn modelId="{549EECB6-FEBD-4E92-9BB3-5528207D3B8D}" type="presOf" srcId="{FE44BAE2-967A-4094-B627-F6EE73FB2B4D}" destId="{02A05771-9FC2-459A-A8B5-5EF515AEE6C6}" srcOrd="0" destOrd="0" presId="urn:microsoft.com/office/officeart/2005/8/layout/cycle6"/>
    <dgm:cxn modelId="{D43FCCB8-7F8E-40C8-AA16-8460C0AEC86A}" srcId="{522BEF06-82EA-4E0B-B7B9-1FB0416246B5}" destId="{732FA33E-4749-4533-85F6-6B1D2A3A8264}" srcOrd="1" destOrd="0" parTransId="{7AA520C2-AF2E-4FFF-AC93-709AA023AC2D}" sibTransId="{0E537586-2E1E-4446-8B97-13832702C8BC}"/>
    <dgm:cxn modelId="{9C9A2CC7-2860-4AA8-8653-0757942617EF}" type="presOf" srcId="{732FA33E-4749-4533-85F6-6B1D2A3A8264}" destId="{0F957175-FAA7-4DE7-A81D-1648B1DDD3F7}" srcOrd="0" destOrd="0" presId="urn:microsoft.com/office/officeart/2005/8/layout/cycle6"/>
    <dgm:cxn modelId="{FDC524DC-03D0-4AB9-AEF7-CE19AB905F82}" type="presOf" srcId="{F6E17CD3-5983-485B-B65C-8462ADBBA24C}" destId="{4534C488-0A0E-45B8-A64F-3CCC72F0985A}" srcOrd="0" destOrd="0" presId="urn:microsoft.com/office/officeart/2005/8/layout/cycle6"/>
    <dgm:cxn modelId="{B19B9CE6-83DA-4AEA-97BB-6789818B06B3}" srcId="{522BEF06-82EA-4E0B-B7B9-1FB0416246B5}" destId="{E7B585DC-108B-4DDF-92AB-5A36DBE1D7C2}" srcOrd="4" destOrd="0" parTransId="{61527D4B-E87C-4117-AD47-EE7A0FF96947}" sibTransId="{F36167E9-564E-48A4-8EC9-F4F3C87D9C0E}"/>
    <dgm:cxn modelId="{B33E22F8-21D7-4D73-8A02-D373C1DF7DBD}" srcId="{522BEF06-82EA-4E0B-B7B9-1FB0416246B5}" destId="{F91289DD-98F7-4F9C-83E9-1461EA0CEDE0}" srcOrd="2" destOrd="0" parTransId="{31920413-042C-4154-8B3C-8B2671F282EE}" sibTransId="{F6E17CD3-5983-485B-B65C-8462ADBBA24C}"/>
    <dgm:cxn modelId="{222B15FF-1A52-490F-BF4B-A3C6A4C4CA8C}" type="presOf" srcId="{E7B585DC-108B-4DDF-92AB-5A36DBE1D7C2}" destId="{1DB83890-F194-4CC2-A0BE-978DF14D3F7B}" srcOrd="0" destOrd="0" presId="urn:microsoft.com/office/officeart/2005/8/layout/cycle6"/>
    <dgm:cxn modelId="{F8FF82F1-1568-4B49-9FAB-8F29654C6301}" type="presParOf" srcId="{1C02DE88-1759-4451-903E-CFD0A4CC7A0C}" destId="{5BD299D4-AC1B-42CF-BD46-2E313553DD0A}" srcOrd="0" destOrd="0" presId="urn:microsoft.com/office/officeart/2005/8/layout/cycle6"/>
    <dgm:cxn modelId="{BDD9B242-C199-4CC1-9924-CD624E61FA01}" type="presParOf" srcId="{1C02DE88-1759-4451-903E-CFD0A4CC7A0C}" destId="{1C014B87-BB02-4FF2-A148-802BC7AC88F8}" srcOrd="1" destOrd="0" presId="urn:microsoft.com/office/officeart/2005/8/layout/cycle6"/>
    <dgm:cxn modelId="{51A19B47-C0C5-44E0-A720-E9FEB29A01CE}" type="presParOf" srcId="{1C02DE88-1759-4451-903E-CFD0A4CC7A0C}" destId="{ED3F6419-0915-4364-A1E6-3DF1F5B6A6ED}" srcOrd="2" destOrd="0" presId="urn:microsoft.com/office/officeart/2005/8/layout/cycle6"/>
    <dgm:cxn modelId="{78DB2F55-8456-43D5-B6FD-B5D17A738B08}" type="presParOf" srcId="{1C02DE88-1759-4451-903E-CFD0A4CC7A0C}" destId="{0F957175-FAA7-4DE7-A81D-1648B1DDD3F7}" srcOrd="3" destOrd="0" presId="urn:microsoft.com/office/officeart/2005/8/layout/cycle6"/>
    <dgm:cxn modelId="{E2FA23CA-1DD2-4773-A58D-878A347BD103}" type="presParOf" srcId="{1C02DE88-1759-4451-903E-CFD0A4CC7A0C}" destId="{F71D21D9-AE4D-4315-AEE4-A3C12354801C}" srcOrd="4" destOrd="0" presId="urn:microsoft.com/office/officeart/2005/8/layout/cycle6"/>
    <dgm:cxn modelId="{FC429FB5-012A-4D35-8229-C677C40F619D}" type="presParOf" srcId="{1C02DE88-1759-4451-903E-CFD0A4CC7A0C}" destId="{DFABE89F-BC6C-4AEE-B0FA-827714DA1B4B}" srcOrd="5" destOrd="0" presId="urn:microsoft.com/office/officeart/2005/8/layout/cycle6"/>
    <dgm:cxn modelId="{CB0771ED-9466-47CF-8530-DD8301671E73}" type="presParOf" srcId="{1C02DE88-1759-4451-903E-CFD0A4CC7A0C}" destId="{53590B16-8F0E-41F6-AD11-2BC09D328987}" srcOrd="6" destOrd="0" presId="urn:microsoft.com/office/officeart/2005/8/layout/cycle6"/>
    <dgm:cxn modelId="{BB4E8BBF-8FCA-4498-B7A0-1C632C0F3718}" type="presParOf" srcId="{1C02DE88-1759-4451-903E-CFD0A4CC7A0C}" destId="{99A1BB0A-47E3-4E05-9B0D-14F594FA6855}" srcOrd="7" destOrd="0" presId="urn:microsoft.com/office/officeart/2005/8/layout/cycle6"/>
    <dgm:cxn modelId="{BB8DB610-714D-4F2E-A9F1-10D5C3EF2013}" type="presParOf" srcId="{1C02DE88-1759-4451-903E-CFD0A4CC7A0C}" destId="{4534C488-0A0E-45B8-A64F-3CCC72F0985A}" srcOrd="8" destOrd="0" presId="urn:microsoft.com/office/officeart/2005/8/layout/cycle6"/>
    <dgm:cxn modelId="{C3997533-7C62-49C6-8413-495E618B991F}" type="presParOf" srcId="{1C02DE88-1759-4451-903E-CFD0A4CC7A0C}" destId="{A0A13437-32BA-48D8-867F-4891CFC6A9DF}" srcOrd="9" destOrd="0" presId="urn:microsoft.com/office/officeart/2005/8/layout/cycle6"/>
    <dgm:cxn modelId="{572A8041-5CD9-41CC-B168-5F33701ED8B9}" type="presParOf" srcId="{1C02DE88-1759-4451-903E-CFD0A4CC7A0C}" destId="{7B31BEE1-FC92-4122-AC5D-41E27754ADBA}" srcOrd="10" destOrd="0" presId="urn:microsoft.com/office/officeart/2005/8/layout/cycle6"/>
    <dgm:cxn modelId="{094F7A7D-7C5A-4FC7-9341-ECB15106D19F}" type="presParOf" srcId="{1C02DE88-1759-4451-903E-CFD0A4CC7A0C}" destId="{02A05771-9FC2-459A-A8B5-5EF515AEE6C6}" srcOrd="11" destOrd="0" presId="urn:microsoft.com/office/officeart/2005/8/layout/cycle6"/>
    <dgm:cxn modelId="{919A10A3-D5CB-4045-9F40-3DF46E2DAA03}" type="presParOf" srcId="{1C02DE88-1759-4451-903E-CFD0A4CC7A0C}" destId="{1DB83890-F194-4CC2-A0BE-978DF14D3F7B}" srcOrd="12" destOrd="0" presId="urn:microsoft.com/office/officeart/2005/8/layout/cycle6"/>
    <dgm:cxn modelId="{74F1AD22-87D4-40BC-A0DD-6F4B3936132A}" type="presParOf" srcId="{1C02DE88-1759-4451-903E-CFD0A4CC7A0C}" destId="{D7DF90DC-BA27-4C94-BC19-A05C6161FF01}" srcOrd="13" destOrd="0" presId="urn:microsoft.com/office/officeart/2005/8/layout/cycle6"/>
    <dgm:cxn modelId="{EC957983-882B-47C4-8993-35353827B03D}" type="presParOf" srcId="{1C02DE88-1759-4451-903E-CFD0A4CC7A0C}" destId="{63A196AB-53AF-4C15-8B0F-718F26FB28B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299D4-AC1B-42CF-BD46-2E313553DD0A}">
      <dsp:nvSpPr>
        <dsp:cNvPr id="0" name=""/>
        <dsp:cNvSpPr/>
      </dsp:nvSpPr>
      <dsp:spPr>
        <a:xfrm>
          <a:off x="3709987" y="-33052"/>
          <a:ext cx="1837774" cy="113078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bg1"/>
              </a:solidFill>
            </a:rPr>
            <a:t>How could Wales feed itself by 2035?  </a:t>
          </a:r>
          <a:endParaRPr lang="en-US" sz="1400" kern="1200" dirty="0">
            <a:solidFill>
              <a:schemeClr val="bg1"/>
            </a:solidFill>
            <a:latin typeface="Calibri Light" panose="020F0302020204030204"/>
          </a:endParaRPr>
        </a:p>
      </dsp:txBody>
      <dsp:txXfrm>
        <a:off x="3765187" y="22148"/>
        <a:ext cx="1727374" cy="1020385"/>
      </dsp:txXfrm>
    </dsp:sp>
    <dsp:sp modelId="{ED3F6419-0915-4364-A1E6-3DF1F5B6A6ED}">
      <dsp:nvSpPr>
        <dsp:cNvPr id="0" name=""/>
        <dsp:cNvSpPr/>
      </dsp:nvSpPr>
      <dsp:spPr>
        <a:xfrm>
          <a:off x="2636689" y="532339"/>
          <a:ext cx="3984370" cy="3984370"/>
        </a:xfrm>
        <a:custGeom>
          <a:avLst/>
          <a:gdLst/>
          <a:ahLst/>
          <a:cxnLst/>
          <a:rect l="0" t="0" r="0" b="0"/>
          <a:pathLst>
            <a:path>
              <a:moveTo>
                <a:pt x="2919068" y="228753"/>
              </a:moveTo>
              <a:arcTo wR="1992185" hR="1992185" stAng="17863620" swAng="153935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0F957175-FAA7-4DE7-A81D-1648B1DDD3F7}">
      <dsp:nvSpPr>
        <dsp:cNvPr id="0" name=""/>
        <dsp:cNvSpPr/>
      </dsp:nvSpPr>
      <dsp:spPr>
        <a:xfrm>
          <a:off x="5604668" y="1343513"/>
          <a:ext cx="1837774" cy="113078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How could Wales meet energy needs by 2035 whilst phasing out fossil fuels?   </a:t>
          </a:r>
        </a:p>
      </dsp:txBody>
      <dsp:txXfrm>
        <a:off x="5659868" y="1398713"/>
        <a:ext cx="1727374" cy="1020385"/>
      </dsp:txXfrm>
    </dsp:sp>
    <dsp:sp modelId="{DFABE89F-BC6C-4AEE-B0FA-827714DA1B4B}">
      <dsp:nvSpPr>
        <dsp:cNvPr id="0" name=""/>
        <dsp:cNvSpPr/>
      </dsp:nvSpPr>
      <dsp:spPr>
        <a:xfrm>
          <a:off x="2636689" y="532339"/>
          <a:ext cx="3984370" cy="3984370"/>
        </a:xfrm>
        <a:custGeom>
          <a:avLst/>
          <a:gdLst/>
          <a:ahLst/>
          <a:cxnLst/>
          <a:rect l="0" t="0" r="0" b="0"/>
          <a:pathLst>
            <a:path>
              <a:moveTo>
                <a:pt x="3983991" y="1953314"/>
              </a:moveTo>
              <a:arcTo wR="1992185" hR="1992185" stAng="21532920" swAng="1948430"/>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53590B16-8F0E-41F6-AD11-2BC09D328987}">
      <dsp:nvSpPr>
        <dsp:cNvPr id="0" name=""/>
        <dsp:cNvSpPr/>
      </dsp:nvSpPr>
      <dsp:spPr>
        <a:xfrm>
          <a:off x="4880965" y="3570844"/>
          <a:ext cx="1837774" cy="113078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How could Wales heat and build homes and workplaces by 2035?  </a:t>
          </a:r>
        </a:p>
      </dsp:txBody>
      <dsp:txXfrm>
        <a:off x="4936165" y="3626044"/>
        <a:ext cx="1727374" cy="1020385"/>
      </dsp:txXfrm>
    </dsp:sp>
    <dsp:sp modelId="{4534C488-0A0E-45B8-A64F-3CCC72F0985A}">
      <dsp:nvSpPr>
        <dsp:cNvPr id="0" name=""/>
        <dsp:cNvSpPr/>
      </dsp:nvSpPr>
      <dsp:spPr>
        <a:xfrm>
          <a:off x="2636689" y="532339"/>
          <a:ext cx="3984370" cy="3984370"/>
        </a:xfrm>
        <a:custGeom>
          <a:avLst/>
          <a:gdLst/>
          <a:ahLst/>
          <a:cxnLst/>
          <a:rect l="0" t="0" r="0" b="0"/>
          <a:pathLst>
            <a:path>
              <a:moveTo>
                <a:pt x="2239273" y="3968988"/>
              </a:moveTo>
              <a:arcTo wR="1992185" hR="1992185" stAng="4972520" swAng="854960"/>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A0A13437-32BA-48D8-867F-4891CFC6A9DF}">
      <dsp:nvSpPr>
        <dsp:cNvPr id="0" name=""/>
        <dsp:cNvSpPr/>
      </dsp:nvSpPr>
      <dsp:spPr>
        <a:xfrm>
          <a:off x="2539010" y="3570844"/>
          <a:ext cx="1837774" cy="113078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How could people and places be connected across Wales by 2035?  </a:t>
          </a:r>
        </a:p>
      </dsp:txBody>
      <dsp:txXfrm>
        <a:off x="2594210" y="3626044"/>
        <a:ext cx="1727374" cy="1020385"/>
      </dsp:txXfrm>
    </dsp:sp>
    <dsp:sp modelId="{02A05771-9FC2-459A-A8B5-5EF515AEE6C6}">
      <dsp:nvSpPr>
        <dsp:cNvPr id="0" name=""/>
        <dsp:cNvSpPr/>
      </dsp:nvSpPr>
      <dsp:spPr>
        <a:xfrm>
          <a:off x="2636689" y="532339"/>
          <a:ext cx="3984370" cy="3984370"/>
        </a:xfrm>
        <a:custGeom>
          <a:avLst/>
          <a:gdLst/>
          <a:ahLst/>
          <a:cxnLst/>
          <a:rect l="0" t="0" r="0" b="0"/>
          <a:pathLst>
            <a:path>
              <a:moveTo>
                <a:pt x="290954" y="3028822"/>
              </a:moveTo>
              <a:arcTo wR="1992185" hR="1992185" stAng="8918650" swAng="1948430"/>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1DB83890-F194-4CC2-A0BE-978DF14D3F7B}">
      <dsp:nvSpPr>
        <dsp:cNvPr id="0" name=""/>
        <dsp:cNvSpPr/>
      </dsp:nvSpPr>
      <dsp:spPr>
        <a:xfrm>
          <a:off x="1815306" y="1343513"/>
          <a:ext cx="1837774" cy="113078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What could education, jobs and work look like across Wales by 2035?   </a:t>
          </a:r>
        </a:p>
      </dsp:txBody>
      <dsp:txXfrm>
        <a:off x="1870506" y="1398713"/>
        <a:ext cx="1727374" cy="1020385"/>
      </dsp:txXfrm>
    </dsp:sp>
    <dsp:sp modelId="{63A196AB-53AF-4C15-8B0F-718F26FB28B0}">
      <dsp:nvSpPr>
        <dsp:cNvPr id="0" name=""/>
        <dsp:cNvSpPr/>
      </dsp:nvSpPr>
      <dsp:spPr>
        <a:xfrm>
          <a:off x="2636689" y="532339"/>
          <a:ext cx="3984370" cy="3984370"/>
        </a:xfrm>
        <a:custGeom>
          <a:avLst/>
          <a:gdLst/>
          <a:ahLst/>
          <a:cxnLst/>
          <a:rect l="0" t="0" r="0" b="0"/>
          <a:pathLst>
            <a:path>
              <a:moveTo>
                <a:pt x="393176" y="803920"/>
              </a:moveTo>
              <a:arcTo wR="1992185" hR="1992185" stAng="12997021" swAng="1539359"/>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0.24448</cdr:x>
      <cdr:y>0.09343</cdr:y>
    </cdr:from>
    <cdr:to>
      <cdr:x>0.76068</cdr:x>
      <cdr:y>0.90945</cdr:y>
    </cdr:to>
    <cdr:sp macro="" textlink="">
      <cdr:nvSpPr>
        <cdr:cNvPr id="2" name="Oval 1">
          <a:extLst xmlns:a="http://schemas.openxmlformats.org/drawingml/2006/main">
            <a:ext uri="{FF2B5EF4-FFF2-40B4-BE49-F238E27FC236}">
              <a16:creationId xmlns:a16="http://schemas.microsoft.com/office/drawing/2014/main" id="{7B73E85E-FD2F-E6A0-08F9-4D052FF0C372}"/>
            </a:ext>
          </a:extLst>
        </cdr:cNvPr>
        <cdr:cNvSpPr/>
      </cdr:nvSpPr>
      <cdr:spPr>
        <a:xfrm xmlns:a="http://schemas.openxmlformats.org/drawingml/2006/main">
          <a:off x="2153023" y="520505"/>
          <a:ext cx="4545850" cy="4545850"/>
        </a:xfrm>
        <a:prstGeom xmlns:a="http://schemas.openxmlformats.org/drawingml/2006/main" prst="ellipse">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7532A-CEC9-49FE-BBEE-0E7D090CCF6B}" type="datetimeFigureOut">
              <a:rPr lang="en-GB" smtClean="0"/>
              <a:t>23/01/2024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F3306-0296-44C1-8DE9-B4F3A1A49C1E}" type="slidenum">
              <a:rPr lang="en-GB" smtClean="0"/>
              <a:t>‹#›</a:t>
            </a:fld>
            <a:endParaRPr lang="en-GB" dirty="0"/>
          </a:p>
        </p:txBody>
      </p:sp>
    </p:spTree>
    <p:extLst>
      <p:ext uri="{BB962C8B-B14F-4D97-AF65-F5344CB8AC3E}">
        <p14:creationId xmlns:p14="http://schemas.microsoft.com/office/powerpoint/2010/main" val="1090969300"/>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9F3306-0296-44C1-8DE9-B4F3A1A49C1E}" type="slidenum">
              <a:rPr lang="en-GB" smtClean="0"/>
              <a:t>1</a:t>
            </a:fld>
            <a:endParaRPr lang="en-GB" dirty="0"/>
          </a:p>
        </p:txBody>
      </p:sp>
    </p:spTree>
    <p:extLst>
      <p:ext uri="{BB962C8B-B14F-4D97-AF65-F5344CB8AC3E}">
        <p14:creationId xmlns:p14="http://schemas.microsoft.com/office/powerpoint/2010/main" val="414047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9F3306-0296-44C1-8DE9-B4F3A1A49C1E}" type="slidenum">
              <a:rPr lang="en-GB" smtClean="0"/>
              <a:t>2</a:t>
            </a:fld>
            <a:endParaRPr lang="en-GB" dirty="0"/>
          </a:p>
        </p:txBody>
      </p:sp>
    </p:spTree>
    <p:extLst>
      <p:ext uri="{BB962C8B-B14F-4D97-AF65-F5344CB8AC3E}">
        <p14:creationId xmlns:p14="http://schemas.microsoft.com/office/powerpoint/2010/main" val="17202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floods, foot and mouth, no legislative powers, processes not outcomes – tried politically to make it work, but no definitions BUT the idea was really popular</a:t>
            </a:r>
          </a:p>
        </p:txBody>
      </p:sp>
      <p:sp>
        <p:nvSpPr>
          <p:cNvPr id="4" name="Slide Number Placeholder 3"/>
          <p:cNvSpPr>
            <a:spLocks noGrp="1"/>
          </p:cNvSpPr>
          <p:nvPr>
            <p:ph type="sldNum" sz="quarter" idx="10"/>
          </p:nvPr>
        </p:nvSpPr>
        <p:spPr/>
        <p:txBody>
          <a:bodyPr/>
          <a:lstStyle/>
          <a:p>
            <a:fld id="{33D49D2B-A4F0-412C-A3C8-F6FDD229C2E8}" type="slidenum">
              <a:rPr lang="en-GB" smtClean="0"/>
              <a:t>4</a:t>
            </a:fld>
            <a:endParaRPr lang="en-GB" dirty="0"/>
          </a:p>
        </p:txBody>
      </p:sp>
    </p:spTree>
    <p:extLst>
      <p:ext uri="{BB962C8B-B14F-4D97-AF65-F5344CB8AC3E}">
        <p14:creationId xmlns:p14="http://schemas.microsoft.com/office/powerpoint/2010/main" val="178185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B6051-3E5D-4D36-B3BC-20F78833405A}" type="slidenum">
              <a:rPr lang="en-GB" smtClean="0"/>
              <a:t>5</a:t>
            </a:fld>
            <a:endParaRPr lang="en-GB" dirty="0"/>
          </a:p>
        </p:txBody>
      </p:sp>
    </p:spTree>
    <p:extLst>
      <p:ext uri="{BB962C8B-B14F-4D97-AF65-F5344CB8AC3E}">
        <p14:creationId xmlns:p14="http://schemas.microsoft.com/office/powerpoint/2010/main" val="25443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for each goal re successes….</a:t>
            </a:r>
          </a:p>
        </p:txBody>
      </p:sp>
      <p:sp>
        <p:nvSpPr>
          <p:cNvPr id="4" name="Slide Number Placeholder 3"/>
          <p:cNvSpPr>
            <a:spLocks noGrp="1"/>
          </p:cNvSpPr>
          <p:nvPr>
            <p:ph type="sldNum" sz="quarter" idx="5"/>
          </p:nvPr>
        </p:nvSpPr>
        <p:spPr/>
        <p:txBody>
          <a:bodyPr/>
          <a:lstStyle/>
          <a:p>
            <a:fld id="{A7DB6051-3E5D-4D36-B3BC-20F78833405A}" type="slidenum">
              <a:rPr lang="en-GB" smtClean="0"/>
              <a:t>6</a:t>
            </a:fld>
            <a:endParaRPr lang="en-GB" dirty="0"/>
          </a:p>
        </p:txBody>
      </p:sp>
    </p:spTree>
    <p:extLst>
      <p:ext uri="{BB962C8B-B14F-4D97-AF65-F5344CB8AC3E}">
        <p14:creationId xmlns:p14="http://schemas.microsoft.com/office/powerpoint/2010/main" val="52631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Decision on peat restoration</a:t>
            </a:r>
          </a:p>
          <a:p>
            <a:r>
              <a:rPr lang="en-GB" sz="1800" dirty="0">
                <a:solidFill>
                  <a:srgbClr val="000000"/>
                </a:solidFill>
                <a:effectLst/>
                <a:latin typeface="Calibri" panose="020F0502020204030204" pitchFamily="34" charset="0"/>
                <a:ea typeface="Calibri" panose="020F0502020204030204" pitchFamily="34" charset="0"/>
              </a:rPr>
              <a:t>Nature on the board</a:t>
            </a:r>
          </a:p>
          <a:p>
            <a:r>
              <a:rPr lang="en-GB" sz="1800" dirty="0">
                <a:solidFill>
                  <a:srgbClr val="000000"/>
                </a:solidFill>
                <a:effectLst/>
                <a:latin typeface="Calibri" panose="020F0502020204030204" pitchFamily="34" charset="0"/>
                <a:ea typeface="Calibri" panose="020F0502020204030204" pitchFamily="34" charset="0"/>
              </a:rPr>
              <a:t>NRW The Advisory Panel has collaborated on the core question for the Citizens’ Assembly, which is:</a:t>
            </a:r>
            <a:endParaRPr lang="en-GB" sz="1800" dirty="0">
              <a:effectLst/>
              <a:latin typeface="Calibri" panose="020F0502020204030204" pitchFamily="34" charset="0"/>
              <a:ea typeface="Calibri" panose="020F0502020204030204" pitchFamily="34" charset="0"/>
            </a:endParaRPr>
          </a:p>
          <a:p>
            <a:pPr algn="ctr"/>
            <a:r>
              <a:rPr lang="en-GB" sz="1800" i="1" dirty="0">
                <a:solidFill>
                  <a:srgbClr val="000000"/>
                </a:solidFill>
                <a:effectLst/>
                <a:latin typeface="Calibri" panose="020F0502020204030204" pitchFamily="34" charset="0"/>
                <a:ea typeface="Calibri" panose="020F0502020204030204" pitchFamily="34" charset="0"/>
              </a:rPr>
              <a:t>“What does the future look like when society and nature thrive together?”</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The panel has also helped to provide a shortlist of useful evidence and case studies which, alongside the evidence collected through the national conversation will help the Assembly in their deliberations and recommendations.  This will in turn guide the co-development of visions for 2030, 2050, and the steps needed by all of us to get there.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7DB6051-3E5D-4D36-B3BC-20F78833405A}" type="slidenum">
              <a:rPr lang="en-GB" smtClean="0"/>
              <a:t>9</a:t>
            </a:fld>
            <a:endParaRPr lang="en-GB" dirty="0"/>
          </a:p>
        </p:txBody>
      </p:sp>
    </p:spTree>
    <p:extLst>
      <p:ext uri="{BB962C8B-B14F-4D97-AF65-F5344CB8AC3E}">
        <p14:creationId xmlns:p14="http://schemas.microsoft.com/office/powerpoint/2010/main" val="371216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do we change systems? By demonstrating there is a better way</a:t>
            </a:r>
          </a:p>
          <a:p>
            <a:endParaRPr lang="en-GB" dirty="0"/>
          </a:p>
        </p:txBody>
      </p:sp>
      <p:sp>
        <p:nvSpPr>
          <p:cNvPr id="4" name="Slide Number Placeholder 3"/>
          <p:cNvSpPr>
            <a:spLocks noGrp="1"/>
          </p:cNvSpPr>
          <p:nvPr>
            <p:ph type="sldNum" sz="quarter" idx="5"/>
          </p:nvPr>
        </p:nvSpPr>
        <p:spPr/>
        <p:txBody>
          <a:bodyPr/>
          <a:lstStyle/>
          <a:p>
            <a:fld id="{A7DB6051-3E5D-4D36-B3BC-20F78833405A}" type="slidenum">
              <a:rPr lang="en-GB" smtClean="0"/>
              <a:t>19</a:t>
            </a:fld>
            <a:endParaRPr lang="en-GB" dirty="0"/>
          </a:p>
        </p:txBody>
      </p:sp>
    </p:spTree>
    <p:extLst>
      <p:ext uri="{BB962C8B-B14F-4D97-AF65-F5344CB8AC3E}">
        <p14:creationId xmlns:p14="http://schemas.microsoft.com/office/powerpoint/2010/main" val="191581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B6051-3E5D-4D36-B3BC-20F78833405A}" type="slidenum">
              <a:rPr lang="en-GB" smtClean="0"/>
              <a:t>22</a:t>
            </a:fld>
            <a:endParaRPr lang="en-GB" dirty="0"/>
          </a:p>
        </p:txBody>
      </p:sp>
    </p:spTree>
    <p:extLst>
      <p:ext uri="{BB962C8B-B14F-4D97-AF65-F5344CB8AC3E}">
        <p14:creationId xmlns:p14="http://schemas.microsoft.com/office/powerpoint/2010/main" val="1203040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firs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A0910-F267-045F-9929-574EB6F035CA}"/>
              </a:ext>
            </a:extLst>
          </p:cNvPr>
          <p:cNvSpPr/>
          <p:nvPr userDrawn="1"/>
        </p:nvSpPr>
        <p:spPr>
          <a:xfrm>
            <a:off x="0" y="0"/>
            <a:ext cx="12192000" cy="70415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D2E39CF7-F4CA-D33A-0182-F4A037880972}"/>
              </a:ext>
            </a:extLst>
          </p:cNvPr>
          <p:cNvSpPr txBox="1"/>
          <p:nvPr userDrawn="1"/>
        </p:nvSpPr>
        <p:spPr>
          <a:xfrm>
            <a:off x="2438400" y="1025236"/>
            <a:ext cx="184731" cy="461665"/>
          </a:xfrm>
          <a:prstGeom prst="rect">
            <a:avLst/>
          </a:prstGeom>
          <a:noFill/>
        </p:spPr>
        <p:txBody>
          <a:bodyPr wrap="none" rtlCol="0">
            <a:spAutoFit/>
          </a:bodyPr>
          <a:lstStyle/>
          <a:p>
            <a:pPr algn="l"/>
            <a:endParaRPr lang="en-GB" dirty="0">
              <a:latin typeface="Arial" panose="020B0604020202020204" pitchFamily="34" charset="0"/>
              <a:cs typeface="Arial"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D96A5A3D-8DD0-2FBC-E9FC-2519E4A95F1B}"/>
              </a:ext>
            </a:extLst>
          </p:cNvPr>
          <p:cNvPicPr>
            <a:picLocks noChangeAspect="1"/>
          </p:cNvPicPr>
          <p:nvPr userDrawn="1"/>
        </p:nvPicPr>
        <p:blipFill>
          <a:blip r:embed="rId2"/>
          <a:stretch>
            <a:fillRect/>
          </a:stretch>
        </p:blipFill>
        <p:spPr>
          <a:xfrm>
            <a:off x="934538" y="848048"/>
            <a:ext cx="3031672" cy="2144881"/>
          </a:xfrm>
          <a:prstGeom prst="rect">
            <a:avLst/>
          </a:prstGeom>
        </p:spPr>
      </p:pic>
      <p:cxnSp>
        <p:nvCxnSpPr>
          <p:cNvPr id="4" name="Straight Connector 3">
            <a:extLst>
              <a:ext uri="{FF2B5EF4-FFF2-40B4-BE49-F238E27FC236}">
                <a16:creationId xmlns:a16="http://schemas.microsoft.com/office/drawing/2014/main" id="{AD93A34F-C83E-3724-B66E-A1F1D0FB8B58}"/>
              </a:ext>
            </a:extLst>
          </p:cNvPr>
          <p:cNvCxnSpPr>
            <a:cxnSpLocks/>
          </p:cNvCxnSpPr>
          <p:nvPr userDrawn="1"/>
        </p:nvCxnSpPr>
        <p:spPr>
          <a:xfrm>
            <a:off x="1274316" y="3389660"/>
            <a:ext cx="5962650" cy="0"/>
          </a:xfrm>
          <a:prstGeom prst="line">
            <a:avLst/>
          </a:prstGeom>
          <a:ln w="317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861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133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53487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290748-EF6E-D8A4-DF39-73A664E9E989}"/>
              </a:ext>
            </a:extLst>
          </p:cNvPr>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4" name="Straight Connector 3">
            <a:extLst>
              <a:ext uri="{FF2B5EF4-FFF2-40B4-BE49-F238E27FC236}">
                <a16:creationId xmlns:a16="http://schemas.microsoft.com/office/drawing/2014/main" id="{AE0B2EDA-F395-E7AF-3C17-2C12CFAB508B}"/>
              </a:ext>
            </a:extLst>
          </p:cNvPr>
          <p:cNvCxnSpPr>
            <a:cxnSpLocks/>
          </p:cNvCxnSpPr>
          <p:nvPr userDrawn="1"/>
        </p:nvCxnSpPr>
        <p:spPr>
          <a:xfrm>
            <a:off x="615950" y="1053479"/>
            <a:ext cx="5962650" cy="0"/>
          </a:xfrm>
          <a:prstGeom prst="line">
            <a:avLst/>
          </a:prstGeom>
          <a:ln w="317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5BE7CF87-434D-FB28-1C7D-A1E59E662ECF}"/>
              </a:ext>
            </a:extLst>
          </p:cNvPr>
          <p:cNvSpPr>
            <a:spLocks noGrp="1"/>
          </p:cNvSpPr>
          <p:nvPr>
            <p:ph type="title"/>
          </p:nvPr>
        </p:nvSpPr>
        <p:spPr>
          <a:xfrm>
            <a:off x="609600" y="198783"/>
            <a:ext cx="9607825" cy="910881"/>
          </a:xfrm>
          <a:prstGeom prst="rect">
            <a:avLst/>
          </a:prstGeom>
          <a:noFill/>
          <a:ln>
            <a:noFill/>
          </a:ln>
        </p:spPr>
        <p:txBody>
          <a:bodyPr lIns="0" tIns="0" rIns="0" bIns="0" anchor="ctr" anchorCtr="0"/>
          <a:lstStyle/>
          <a:p>
            <a:pPr marL="0" lvl="0" algn="l" defTabSz="1390616" eaLnBrk="0" hangingPunct="0"/>
            <a:r>
              <a:rPr lang="en-GB" dirty="0"/>
              <a:t>Click to edit title</a:t>
            </a:r>
            <a:endParaRPr lang="en-US" dirty="0"/>
          </a:p>
        </p:txBody>
      </p:sp>
    </p:spTree>
    <p:extLst>
      <p:ext uri="{BB962C8B-B14F-4D97-AF65-F5344CB8AC3E}">
        <p14:creationId xmlns:p14="http://schemas.microsoft.com/office/powerpoint/2010/main" val="70931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46415"/>
            <a:ext cx="5384800" cy="467974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446415"/>
            <a:ext cx="5384800" cy="4679749"/>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1">
            <a:extLst>
              <a:ext uri="{FF2B5EF4-FFF2-40B4-BE49-F238E27FC236}">
                <a16:creationId xmlns:a16="http://schemas.microsoft.com/office/drawing/2014/main" id="{2DA93789-6D9B-7259-0F58-87ADBC42A7CA}"/>
              </a:ext>
            </a:extLst>
          </p:cNvPr>
          <p:cNvSpPr>
            <a:spLocks noGrp="1"/>
          </p:cNvSpPr>
          <p:nvPr>
            <p:ph type="title"/>
          </p:nvPr>
        </p:nvSpPr>
        <p:spPr>
          <a:xfrm>
            <a:off x="609600" y="198783"/>
            <a:ext cx="9607825" cy="910881"/>
          </a:xfrm>
          <a:prstGeom prst="rect">
            <a:avLst/>
          </a:prstGeom>
          <a:noFill/>
          <a:ln>
            <a:noFill/>
          </a:ln>
        </p:spPr>
        <p:txBody>
          <a:bodyPr lIns="0" tIns="0" rIns="0" bIns="0" anchor="ctr" anchorCtr="0"/>
          <a:lstStyle/>
          <a:p>
            <a:pPr marL="0" lvl="0" algn="l" defTabSz="1390616" eaLnBrk="0" hangingPunct="0"/>
            <a:r>
              <a:rPr lang="en-GB" dirty="0"/>
              <a:t>Click to edit title</a:t>
            </a:r>
            <a:endParaRPr lang="en-US" dirty="0"/>
          </a:p>
        </p:txBody>
      </p:sp>
    </p:spTree>
    <p:extLst>
      <p:ext uri="{BB962C8B-B14F-4D97-AF65-F5344CB8AC3E}">
        <p14:creationId xmlns:p14="http://schemas.microsoft.com/office/powerpoint/2010/main" val="427145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51988"/>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09600" y="223324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3369" y="145198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93369" y="223324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a:extLst>
              <a:ext uri="{FF2B5EF4-FFF2-40B4-BE49-F238E27FC236}">
                <a16:creationId xmlns:a16="http://schemas.microsoft.com/office/drawing/2014/main" id="{096F3A55-94FD-D9C4-13B2-6FCFF4710479}"/>
              </a:ext>
            </a:extLst>
          </p:cNvPr>
          <p:cNvSpPr>
            <a:spLocks noGrp="1"/>
          </p:cNvSpPr>
          <p:nvPr>
            <p:ph type="title"/>
          </p:nvPr>
        </p:nvSpPr>
        <p:spPr>
          <a:xfrm>
            <a:off x="609600" y="198783"/>
            <a:ext cx="9607825" cy="910881"/>
          </a:xfrm>
          <a:prstGeom prst="rect">
            <a:avLst/>
          </a:prstGeom>
          <a:noFill/>
          <a:ln>
            <a:noFill/>
          </a:ln>
        </p:spPr>
        <p:txBody>
          <a:bodyPr lIns="0" tIns="0" rIns="0" bIns="0" anchor="ctr" anchorCtr="0"/>
          <a:lstStyle/>
          <a:p>
            <a:pPr marL="0" lvl="0" algn="l" defTabSz="1390616" eaLnBrk="0" hangingPunct="0"/>
            <a:r>
              <a:rPr lang="en-GB" dirty="0"/>
              <a:t>Click to edit title</a:t>
            </a:r>
            <a:endParaRPr lang="en-US" dirty="0"/>
          </a:p>
        </p:txBody>
      </p:sp>
    </p:spTree>
    <p:extLst>
      <p:ext uri="{BB962C8B-B14F-4D97-AF65-F5344CB8AC3E}">
        <p14:creationId xmlns:p14="http://schemas.microsoft.com/office/powerpoint/2010/main" val="287546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90A1CE-20C3-AA6E-3CC7-0C2C92F7CF06}"/>
              </a:ext>
            </a:extLst>
          </p:cNvPr>
          <p:cNvSpPr>
            <a:spLocks noGrp="1"/>
          </p:cNvSpPr>
          <p:nvPr>
            <p:ph type="title"/>
          </p:nvPr>
        </p:nvSpPr>
        <p:spPr>
          <a:xfrm>
            <a:off x="609600" y="198783"/>
            <a:ext cx="9607825" cy="910881"/>
          </a:xfrm>
          <a:prstGeom prst="rect">
            <a:avLst/>
          </a:prstGeom>
          <a:noFill/>
          <a:ln>
            <a:noFill/>
          </a:ln>
        </p:spPr>
        <p:txBody>
          <a:bodyPr lIns="0" tIns="0" rIns="0" bIns="0" anchor="ctr" anchorCtr="0"/>
          <a:lstStyle/>
          <a:p>
            <a:pPr marL="0" lvl="0" algn="l" defTabSz="1390616" eaLnBrk="0" hangingPunct="0"/>
            <a:r>
              <a:rPr lang="en-GB" dirty="0"/>
              <a:t>Click to edit title</a:t>
            </a:r>
            <a:endParaRPr lang="en-US" dirty="0"/>
          </a:p>
        </p:txBody>
      </p:sp>
    </p:spTree>
    <p:extLst>
      <p:ext uri="{BB962C8B-B14F-4D97-AF65-F5344CB8AC3E}">
        <p14:creationId xmlns:p14="http://schemas.microsoft.com/office/powerpoint/2010/main" val="71474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972B86-9554-D874-2C50-C959AA55BACE}"/>
              </a:ext>
            </a:extLst>
          </p:cNvPr>
          <p:cNvSpPr/>
          <p:nvPr userDrawn="1"/>
        </p:nvSpPr>
        <p:spPr>
          <a:xfrm>
            <a:off x="477079" y="914401"/>
            <a:ext cx="6188765" cy="2517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422408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66948CF-9C16-CD70-725B-09C9CE32F8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8966" y="3381469"/>
            <a:ext cx="1695951" cy="907861"/>
          </a:xfrm>
          <a:prstGeom prst="rect">
            <a:avLst/>
          </a:prstGeom>
        </p:spPr>
      </p:pic>
      <p:pic>
        <p:nvPicPr>
          <p:cNvPr id="20" name="Picture 19">
            <a:extLst>
              <a:ext uri="{FF2B5EF4-FFF2-40B4-BE49-F238E27FC236}">
                <a16:creationId xmlns:a16="http://schemas.microsoft.com/office/drawing/2014/main" id="{4D328D8D-5932-D79C-2CA3-D732A86B389C}"/>
              </a:ext>
            </a:extLst>
          </p:cNvPr>
          <p:cNvPicPr>
            <a:picLocks noChangeAspect="1"/>
          </p:cNvPicPr>
          <p:nvPr userDrawn="1"/>
        </p:nvPicPr>
        <p:blipFill>
          <a:blip r:embed="rId3"/>
          <a:stretch>
            <a:fillRect/>
          </a:stretch>
        </p:blipFill>
        <p:spPr>
          <a:xfrm>
            <a:off x="6634648" y="3290634"/>
            <a:ext cx="1608355" cy="1089531"/>
          </a:xfrm>
          <a:prstGeom prst="rect">
            <a:avLst/>
          </a:prstGeom>
        </p:spPr>
      </p:pic>
      <p:pic>
        <p:nvPicPr>
          <p:cNvPr id="21" name="Picture 20">
            <a:extLst>
              <a:ext uri="{FF2B5EF4-FFF2-40B4-BE49-F238E27FC236}">
                <a16:creationId xmlns:a16="http://schemas.microsoft.com/office/drawing/2014/main" id="{6C9B2B65-229C-4D09-6619-01BA6D69B4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5091" y="4634097"/>
            <a:ext cx="1427281" cy="1427281"/>
          </a:xfrm>
          <a:prstGeom prst="rect">
            <a:avLst/>
          </a:prstGeom>
        </p:spPr>
      </p:pic>
      <p:pic>
        <p:nvPicPr>
          <p:cNvPr id="22" name="Picture 21">
            <a:extLst>
              <a:ext uri="{FF2B5EF4-FFF2-40B4-BE49-F238E27FC236}">
                <a16:creationId xmlns:a16="http://schemas.microsoft.com/office/drawing/2014/main" id="{BB19B54C-8B66-6F24-D5F2-C4E7CE3504C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751372" y="3492624"/>
            <a:ext cx="2932259" cy="685551"/>
          </a:xfrm>
          <a:prstGeom prst="rect">
            <a:avLst/>
          </a:prstGeom>
        </p:spPr>
      </p:pic>
      <p:pic>
        <p:nvPicPr>
          <p:cNvPr id="23" name="Picture 22">
            <a:extLst>
              <a:ext uri="{FF2B5EF4-FFF2-40B4-BE49-F238E27FC236}">
                <a16:creationId xmlns:a16="http://schemas.microsoft.com/office/drawing/2014/main" id="{30DEBB7A-621E-C61F-A56B-B03D1525BB5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419254" y="4920031"/>
            <a:ext cx="2835881" cy="855413"/>
          </a:xfrm>
          <a:prstGeom prst="rect">
            <a:avLst/>
          </a:prstGeom>
        </p:spPr>
      </p:pic>
      <p:pic>
        <p:nvPicPr>
          <p:cNvPr id="24" name="Picture 23">
            <a:extLst>
              <a:ext uri="{FF2B5EF4-FFF2-40B4-BE49-F238E27FC236}">
                <a16:creationId xmlns:a16="http://schemas.microsoft.com/office/drawing/2014/main" id="{925F0729-C044-363C-EB26-D752EEDDA1E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02433" y="4805731"/>
            <a:ext cx="904474" cy="1084013"/>
          </a:xfrm>
          <a:prstGeom prst="rect">
            <a:avLst/>
          </a:prstGeom>
        </p:spPr>
      </p:pic>
      <p:pic>
        <p:nvPicPr>
          <p:cNvPr id="25" name="Picture 24">
            <a:extLst>
              <a:ext uri="{FF2B5EF4-FFF2-40B4-BE49-F238E27FC236}">
                <a16:creationId xmlns:a16="http://schemas.microsoft.com/office/drawing/2014/main" id="{9EEE4F06-3942-61BC-CBC3-4400B76174C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813286" y="3178903"/>
            <a:ext cx="1312993" cy="1312993"/>
          </a:xfrm>
          <a:prstGeom prst="rect">
            <a:avLst/>
          </a:prstGeom>
        </p:spPr>
      </p:pic>
      <p:pic>
        <p:nvPicPr>
          <p:cNvPr id="26" name="Picture 25">
            <a:extLst>
              <a:ext uri="{FF2B5EF4-FFF2-40B4-BE49-F238E27FC236}">
                <a16:creationId xmlns:a16="http://schemas.microsoft.com/office/drawing/2014/main" id="{35BB8297-6C15-4DB1-C995-566C31DD0B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0226" y="5003533"/>
            <a:ext cx="2577116" cy="688408"/>
          </a:xfrm>
          <a:prstGeom prst="rect">
            <a:avLst/>
          </a:prstGeom>
        </p:spPr>
      </p:pic>
      <p:pic>
        <p:nvPicPr>
          <p:cNvPr id="27" name="Picture 26">
            <a:extLst>
              <a:ext uri="{FF2B5EF4-FFF2-40B4-BE49-F238E27FC236}">
                <a16:creationId xmlns:a16="http://schemas.microsoft.com/office/drawing/2014/main" id="{D468CFB2-CF01-1083-3EE2-C0A675FFE6B0}"/>
              </a:ext>
            </a:extLst>
          </p:cNvPr>
          <p:cNvPicPr>
            <a:picLocks noChangeAspect="1"/>
          </p:cNvPicPr>
          <p:nvPr userDrawn="1"/>
        </p:nvPicPr>
        <p:blipFill>
          <a:blip r:embed="rId10"/>
          <a:stretch>
            <a:fillRect/>
          </a:stretch>
        </p:blipFill>
        <p:spPr>
          <a:xfrm>
            <a:off x="418098" y="1690767"/>
            <a:ext cx="2165012" cy="1197973"/>
          </a:xfrm>
          <a:prstGeom prst="rect">
            <a:avLst/>
          </a:prstGeom>
        </p:spPr>
      </p:pic>
      <p:pic>
        <p:nvPicPr>
          <p:cNvPr id="28" name="Picture 27">
            <a:extLst>
              <a:ext uri="{FF2B5EF4-FFF2-40B4-BE49-F238E27FC236}">
                <a16:creationId xmlns:a16="http://schemas.microsoft.com/office/drawing/2014/main" id="{F83B1352-B321-D368-22D1-C8D6B93872DD}"/>
              </a:ext>
            </a:extLst>
          </p:cNvPr>
          <p:cNvPicPr>
            <a:picLocks noChangeAspect="1"/>
          </p:cNvPicPr>
          <p:nvPr userDrawn="1"/>
        </p:nvPicPr>
        <p:blipFill>
          <a:blip r:embed="rId11"/>
          <a:stretch>
            <a:fillRect/>
          </a:stretch>
        </p:blipFill>
        <p:spPr>
          <a:xfrm>
            <a:off x="3001208" y="1788103"/>
            <a:ext cx="2019300" cy="1003300"/>
          </a:xfrm>
          <a:prstGeom prst="rect">
            <a:avLst/>
          </a:prstGeom>
        </p:spPr>
      </p:pic>
      <p:pic>
        <p:nvPicPr>
          <p:cNvPr id="29" name="Picture 28">
            <a:extLst>
              <a:ext uri="{FF2B5EF4-FFF2-40B4-BE49-F238E27FC236}">
                <a16:creationId xmlns:a16="http://schemas.microsoft.com/office/drawing/2014/main" id="{7E174DAE-03A9-2D1C-93BF-BE6EDDC5EA67}"/>
              </a:ext>
            </a:extLst>
          </p:cNvPr>
          <p:cNvPicPr>
            <a:picLocks noChangeAspect="1"/>
          </p:cNvPicPr>
          <p:nvPr userDrawn="1"/>
        </p:nvPicPr>
        <p:blipFill>
          <a:blip r:embed="rId12"/>
          <a:stretch>
            <a:fillRect/>
          </a:stretch>
        </p:blipFill>
        <p:spPr>
          <a:xfrm>
            <a:off x="5438606" y="1864303"/>
            <a:ext cx="2387600" cy="850900"/>
          </a:xfrm>
          <a:prstGeom prst="rect">
            <a:avLst/>
          </a:prstGeom>
        </p:spPr>
      </p:pic>
      <p:pic>
        <p:nvPicPr>
          <p:cNvPr id="30" name="Picture 29">
            <a:extLst>
              <a:ext uri="{FF2B5EF4-FFF2-40B4-BE49-F238E27FC236}">
                <a16:creationId xmlns:a16="http://schemas.microsoft.com/office/drawing/2014/main" id="{A4903B88-988A-F81D-0741-DBDC94BB01B2}"/>
              </a:ext>
            </a:extLst>
          </p:cNvPr>
          <p:cNvPicPr>
            <a:picLocks noChangeAspect="1"/>
          </p:cNvPicPr>
          <p:nvPr userDrawn="1"/>
        </p:nvPicPr>
        <p:blipFill>
          <a:blip r:embed="rId13"/>
          <a:stretch>
            <a:fillRect/>
          </a:stretch>
        </p:blipFill>
        <p:spPr>
          <a:xfrm>
            <a:off x="8244304" y="1578553"/>
            <a:ext cx="1422400" cy="1422400"/>
          </a:xfrm>
          <a:prstGeom prst="rect">
            <a:avLst/>
          </a:prstGeom>
        </p:spPr>
      </p:pic>
      <p:pic>
        <p:nvPicPr>
          <p:cNvPr id="31" name="Picture 30">
            <a:extLst>
              <a:ext uri="{FF2B5EF4-FFF2-40B4-BE49-F238E27FC236}">
                <a16:creationId xmlns:a16="http://schemas.microsoft.com/office/drawing/2014/main" id="{BB50CCDC-2648-B2EE-743F-451D1631B8D5}"/>
              </a:ext>
            </a:extLst>
          </p:cNvPr>
          <p:cNvPicPr>
            <a:picLocks noChangeAspect="1"/>
          </p:cNvPicPr>
          <p:nvPr userDrawn="1"/>
        </p:nvPicPr>
        <p:blipFill>
          <a:blip r:embed="rId14"/>
          <a:stretch>
            <a:fillRect/>
          </a:stretch>
        </p:blipFill>
        <p:spPr>
          <a:xfrm>
            <a:off x="10084802" y="1692853"/>
            <a:ext cx="1689100" cy="1193800"/>
          </a:xfrm>
          <a:prstGeom prst="rect">
            <a:avLst/>
          </a:prstGeom>
        </p:spPr>
      </p:pic>
      <p:pic>
        <p:nvPicPr>
          <p:cNvPr id="32" name="Picture 31">
            <a:extLst>
              <a:ext uri="{FF2B5EF4-FFF2-40B4-BE49-F238E27FC236}">
                <a16:creationId xmlns:a16="http://schemas.microsoft.com/office/drawing/2014/main" id="{98151F7E-21E0-A797-C06A-B4E5AC056A2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08369" y="3452085"/>
            <a:ext cx="1592228" cy="766628"/>
          </a:xfrm>
          <a:prstGeom prst="rect">
            <a:avLst/>
          </a:prstGeom>
        </p:spPr>
      </p:pic>
      <p:sp>
        <p:nvSpPr>
          <p:cNvPr id="33" name="TextBox 32">
            <a:extLst>
              <a:ext uri="{FF2B5EF4-FFF2-40B4-BE49-F238E27FC236}">
                <a16:creationId xmlns:a16="http://schemas.microsoft.com/office/drawing/2014/main" id="{10ADCCD0-5807-4CC7-F7EB-376834213E2C}"/>
              </a:ext>
            </a:extLst>
          </p:cNvPr>
          <p:cNvSpPr txBox="1"/>
          <p:nvPr userDrawn="1"/>
        </p:nvSpPr>
        <p:spPr>
          <a:xfrm>
            <a:off x="508369" y="387026"/>
            <a:ext cx="7052158" cy="584775"/>
          </a:xfrm>
          <a:prstGeom prst="rect">
            <a:avLst/>
          </a:prstGeom>
          <a:noFill/>
        </p:spPr>
        <p:txBody>
          <a:bodyPr wrap="square" rtlCol="0">
            <a:spAutoFit/>
          </a:bodyPr>
          <a:lstStyle/>
          <a:p>
            <a:pPr algn="l"/>
            <a:r>
              <a:rPr lang="en-GB" sz="3200" b="1" kern="1200" dirty="0">
                <a:solidFill>
                  <a:schemeClr val="tx2"/>
                </a:solidFill>
                <a:effectLst/>
                <a:latin typeface="Arial" panose="020B0604020202020204" pitchFamily="34" charset="0"/>
                <a:ea typeface="ＭＳ Ｐゴシック" panose="020B0600070205080204" pitchFamily="34" charset="-128"/>
                <a:cs typeface="+mj-cs"/>
              </a:rPr>
              <a:t>Partnerships and collaborations</a:t>
            </a:r>
            <a:r>
              <a:rPr lang="en-GB" sz="3200" dirty="0">
                <a:solidFill>
                  <a:schemeClr val="tx2"/>
                </a:solidFill>
              </a:rPr>
              <a:t> </a:t>
            </a:r>
            <a:endParaRPr lang="en-GB" sz="3200" dirty="0">
              <a:solidFill>
                <a:schemeClr val="tx2"/>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4409CED-31E2-CDB9-EA19-EE833BCE8173}"/>
              </a:ext>
            </a:extLst>
          </p:cNvPr>
          <p:cNvSpPr/>
          <p:nvPr userDrawn="1"/>
        </p:nvSpPr>
        <p:spPr>
          <a:xfrm>
            <a:off x="11683631" y="6315075"/>
            <a:ext cx="332157" cy="207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 name="Picture 2" descr="A close-up of a logo&#10;&#10;Description automatically generated">
            <a:extLst>
              <a:ext uri="{FF2B5EF4-FFF2-40B4-BE49-F238E27FC236}">
                <a16:creationId xmlns:a16="http://schemas.microsoft.com/office/drawing/2014/main" id="{A6D5E0C0-DBF7-C395-38B7-7B5C192C140B}"/>
              </a:ext>
            </a:extLst>
          </p:cNvPr>
          <p:cNvPicPr>
            <a:picLocks noChangeAspect="1"/>
          </p:cNvPicPr>
          <p:nvPr userDrawn="1"/>
        </p:nvPicPr>
        <p:blipFill>
          <a:blip r:embed="rId16"/>
          <a:stretch>
            <a:fillRect/>
          </a:stretch>
        </p:blipFill>
        <p:spPr>
          <a:xfrm>
            <a:off x="2397463" y="5036587"/>
            <a:ext cx="1536700" cy="622300"/>
          </a:xfrm>
          <a:prstGeom prst="rect">
            <a:avLst/>
          </a:prstGeom>
        </p:spPr>
      </p:pic>
    </p:spTree>
    <p:extLst>
      <p:ext uri="{BB962C8B-B14F-4D97-AF65-F5344CB8AC3E}">
        <p14:creationId xmlns:p14="http://schemas.microsoft.com/office/powerpoint/2010/main" val="127809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A0910-F267-045F-9929-574EB6F035CA}"/>
              </a:ext>
            </a:extLst>
          </p:cNvPr>
          <p:cNvSpPr/>
          <p:nvPr userDrawn="1"/>
        </p:nvSpPr>
        <p:spPr>
          <a:xfrm>
            <a:off x="0" y="14771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Picture 3" descr="Logo&#10;&#10;Description automatically generated">
            <a:extLst>
              <a:ext uri="{FF2B5EF4-FFF2-40B4-BE49-F238E27FC236}">
                <a16:creationId xmlns:a16="http://schemas.microsoft.com/office/drawing/2014/main" id="{6FDFF8C9-36AB-939C-8388-95A59AE9112E}"/>
              </a:ext>
            </a:extLst>
          </p:cNvPr>
          <p:cNvPicPr>
            <a:picLocks noChangeAspect="1"/>
          </p:cNvPicPr>
          <p:nvPr userDrawn="1"/>
        </p:nvPicPr>
        <p:blipFill>
          <a:blip r:embed="rId2"/>
          <a:stretch>
            <a:fillRect/>
          </a:stretch>
        </p:blipFill>
        <p:spPr>
          <a:xfrm>
            <a:off x="928439" y="2123870"/>
            <a:ext cx="3031672" cy="2144881"/>
          </a:xfrm>
          <a:prstGeom prst="rect">
            <a:avLst/>
          </a:prstGeom>
        </p:spPr>
      </p:pic>
      <p:pic>
        <p:nvPicPr>
          <p:cNvPr id="15" name="Picture 14">
            <a:extLst>
              <a:ext uri="{FF2B5EF4-FFF2-40B4-BE49-F238E27FC236}">
                <a16:creationId xmlns:a16="http://schemas.microsoft.com/office/drawing/2014/main" id="{95BEE880-2D52-9866-719B-E8B8D4010300}"/>
              </a:ext>
            </a:extLst>
          </p:cNvPr>
          <p:cNvPicPr>
            <a:picLocks noChangeAspect="1"/>
          </p:cNvPicPr>
          <p:nvPr userDrawn="1"/>
        </p:nvPicPr>
        <p:blipFill>
          <a:blip r:embed="rId3"/>
          <a:stretch>
            <a:fillRect/>
          </a:stretch>
        </p:blipFill>
        <p:spPr>
          <a:xfrm>
            <a:off x="3834640" y="3081055"/>
            <a:ext cx="8357360" cy="683165"/>
          </a:xfrm>
          <a:prstGeom prst="rect">
            <a:avLst/>
          </a:prstGeom>
        </p:spPr>
      </p:pic>
    </p:spTree>
    <p:extLst>
      <p:ext uri="{BB962C8B-B14F-4D97-AF65-F5344CB8AC3E}">
        <p14:creationId xmlns:p14="http://schemas.microsoft.com/office/powerpoint/2010/main" val="429171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s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A0910-F267-045F-9929-574EB6F035CA}"/>
              </a:ext>
            </a:extLst>
          </p:cNvPr>
          <p:cNvSpPr/>
          <p:nvPr userDrawn="1"/>
        </p:nvSpPr>
        <p:spPr>
          <a:xfrm>
            <a:off x="0" y="147711"/>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5833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a:extLst>
              <a:ext uri="{FF2B5EF4-FFF2-40B4-BE49-F238E27FC236}">
                <a16:creationId xmlns:a16="http://schemas.microsoft.com/office/drawing/2014/main" id="{67563E6A-DFC9-346A-D20D-850CA030B2CA}"/>
              </a:ext>
            </a:extLst>
          </p:cNvPr>
          <p:cNvSpPr txBox="1">
            <a:spLocks/>
          </p:cNvSpPr>
          <p:nvPr userDrawn="1"/>
        </p:nvSpPr>
        <p:spPr>
          <a:xfrm>
            <a:off x="11667900" y="6315957"/>
            <a:ext cx="514609" cy="225495"/>
          </a:xfrm>
          <a:prstGeom prst="rect">
            <a:avLst/>
          </a:prstGeom>
        </p:spPr>
        <p:txBody>
          <a:bodyPr vert="horz" lIns="121920" tIns="60960" rIns="121920" bIns="6096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buClr>
                <a:schemeClr val="dk1"/>
              </a:buClr>
              <a:buSzPct val="25000"/>
              <a:buFont typeface="Arial"/>
              <a:buNone/>
            </a:pPr>
            <a:fld id="{00000000-1234-1234-1234-123412341234}" type="slidenum">
              <a:rPr lang="en-US" sz="1200" smtClean="0">
                <a:solidFill>
                  <a:schemeClr val="tx2"/>
                </a:solidFill>
                <a:latin typeface="Arial" panose="020B0604020202020204" pitchFamily="34" charset="0"/>
                <a:ea typeface="Arial"/>
                <a:cs typeface="Arial" panose="020B0604020202020204" pitchFamily="34" charset="0"/>
                <a:sym typeface="Arial"/>
              </a:rPr>
              <a:pPr algn="l">
                <a:buClr>
                  <a:schemeClr val="dk1"/>
                </a:buClr>
                <a:buSzPct val="25000"/>
                <a:buFont typeface="Arial"/>
                <a:buNone/>
              </a:pPr>
              <a:t>‹#›</a:t>
            </a:fld>
            <a:endParaRPr lang="en-US" sz="1200" dirty="0">
              <a:solidFill>
                <a:schemeClr val="tx2"/>
              </a:solidFill>
              <a:latin typeface="Arial" panose="020B0604020202020204" pitchFamily="34" charset="0"/>
              <a:ea typeface="Arial"/>
              <a:cs typeface="Arial" panose="020B0604020202020204" pitchFamily="34" charset="0"/>
              <a:sym typeface="Arial"/>
            </a:endParaRPr>
          </a:p>
        </p:txBody>
      </p:sp>
      <p:cxnSp>
        <p:nvCxnSpPr>
          <p:cNvPr id="12" name="Straight Connector 11">
            <a:extLst>
              <a:ext uri="{FF2B5EF4-FFF2-40B4-BE49-F238E27FC236}">
                <a16:creationId xmlns:a16="http://schemas.microsoft.com/office/drawing/2014/main" id="{D74E5968-B176-B4C4-2D6F-A2C39BCAC00D}"/>
              </a:ext>
            </a:extLst>
          </p:cNvPr>
          <p:cNvCxnSpPr>
            <a:cxnSpLocks/>
          </p:cNvCxnSpPr>
          <p:nvPr userDrawn="1"/>
        </p:nvCxnSpPr>
        <p:spPr>
          <a:xfrm>
            <a:off x="615950" y="1053479"/>
            <a:ext cx="5962650" cy="0"/>
          </a:xfrm>
          <a:prstGeom prst="line">
            <a:avLst/>
          </a:prstGeom>
          <a:ln w="317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7C3AF4F-5D76-E0BA-7321-1AFCECB6A04F}"/>
              </a:ext>
            </a:extLst>
          </p:cNvPr>
          <p:cNvPicPr>
            <a:picLocks noChangeAspect="1"/>
          </p:cNvPicPr>
          <p:nvPr userDrawn="1"/>
        </p:nvPicPr>
        <p:blipFill>
          <a:blip r:embed="rId13"/>
          <a:stretch>
            <a:fillRect/>
          </a:stretch>
        </p:blipFill>
        <p:spPr>
          <a:xfrm>
            <a:off x="1" y="6569089"/>
            <a:ext cx="12191999" cy="288911"/>
          </a:xfrm>
          <a:prstGeom prst="rect">
            <a:avLst/>
          </a:prstGeom>
        </p:spPr>
      </p:pic>
      <p:pic>
        <p:nvPicPr>
          <p:cNvPr id="10" name="Picture 9" descr="A logo with blue and green letters&#10;&#10;Description automatically generated">
            <a:extLst>
              <a:ext uri="{FF2B5EF4-FFF2-40B4-BE49-F238E27FC236}">
                <a16:creationId xmlns:a16="http://schemas.microsoft.com/office/drawing/2014/main" id="{9C3B0812-937E-D8EB-04BC-144EB987F4C9}"/>
              </a:ext>
            </a:extLst>
          </p:cNvPr>
          <p:cNvPicPr>
            <a:picLocks noChangeAspect="1"/>
          </p:cNvPicPr>
          <p:nvPr userDrawn="1"/>
        </p:nvPicPr>
        <p:blipFill>
          <a:blip r:embed="rId14"/>
          <a:stretch>
            <a:fillRect/>
          </a:stretch>
        </p:blipFill>
        <p:spPr>
          <a:xfrm>
            <a:off x="10366391" y="-73818"/>
            <a:ext cx="1756930" cy="1243012"/>
          </a:xfrm>
          <a:prstGeom prst="rect">
            <a:avLst/>
          </a:prstGeom>
        </p:spPr>
      </p:pic>
      <p:sp>
        <p:nvSpPr>
          <p:cNvPr id="4" name="Title Placeholder 1">
            <a:extLst>
              <a:ext uri="{FF2B5EF4-FFF2-40B4-BE49-F238E27FC236}">
                <a16:creationId xmlns:a16="http://schemas.microsoft.com/office/drawing/2014/main" id="{E74E377E-1636-885B-1AA5-7AABD0892374}"/>
              </a:ext>
            </a:extLst>
          </p:cNvPr>
          <p:cNvSpPr>
            <a:spLocks noGrp="1"/>
          </p:cNvSpPr>
          <p:nvPr>
            <p:ph type="title"/>
          </p:nvPr>
        </p:nvSpPr>
        <p:spPr>
          <a:xfrm>
            <a:off x="609600" y="198783"/>
            <a:ext cx="9607825" cy="910881"/>
          </a:xfrm>
          <a:prstGeom prst="rect">
            <a:avLst/>
          </a:prstGeom>
          <a:noFill/>
          <a:ln>
            <a:noFill/>
          </a:ln>
        </p:spPr>
        <p:txBody>
          <a:bodyPr lIns="0" tIns="0" rIns="0" bIns="0" anchor="ctr" anchorCtr="0"/>
          <a:lstStyle/>
          <a:p>
            <a:pPr marL="0" lvl="0" algn="l" defTabSz="1390616" eaLnBrk="0" hangingPunct="0"/>
            <a:r>
              <a:rPr lang="en-GB" dirty="0"/>
              <a:t>Click to edit title</a:t>
            </a:r>
            <a:endParaRPr lang="en-US" dirty="0"/>
          </a:p>
        </p:txBody>
      </p:sp>
    </p:spTree>
    <p:extLst>
      <p:ext uri="{BB962C8B-B14F-4D97-AF65-F5344CB8AC3E}">
        <p14:creationId xmlns:p14="http://schemas.microsoft.com/office/powerpoint/2010/main" val="214494654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2" r:id="rId3"/>
    <p:sldLayoutId id="2147483653" r:id="rId4"/>
    <p:sldLayoutId id="2147483654" r:id="rId5"/>
    <p:sldLayoutId id="2147483655" r:id="rId6"/>
    <p:sldLayoutId id="2147483660" r:id="rId7"/>
    <p:sldLayoutId id="2147483659" r:id="rId8"/>
    <p:sldLayoutId id="2147483661" r:id="rId9"/>
    <p:sldLayoutId id="2147483662" r:id="rId10"/>
    <p:sldLayoutId id="2147483663" r:id="rId11"/>
  </p:sldLayoutIdLst>
  <p:txStyles>
    <p:title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p:titleStyle>
    <p:bodyStyle>
      <a:lvl1pPr marL="342891" indent="-342891" algn="l" defTabSz="457189"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13300" indent="-357708"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2pPr>
      <a:lvl3pPr marL="1071007" indent="-292093"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3pPr>
      <a:lvl4pPr marL="1428715" indent="-357708"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4pPr>
      <a:lvl5pPr marL="1784306" indent="-355591"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netzero2035.wales" TargetMode="External"/><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9.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janedavidson.wal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1">
            <a:extLst>
              <a:ext uri="{FF2B5EF4-FFF2-40B4-BE49-F238E27FC236}">
                <a16:creationId xmlns:a16="http://schemas.microsoft.com/office/drawing/2014/main" id="{4068B624-1389-E9C9-F796-9C86D52F0D59}"/>
              </a:ext>
            </a:extLst>
          </p:cNvPr>
          <p:cNvSpPr txBox="1">
            <a:spLocks/>
          </p:cNvSpPr>
          <p:nvPr/>
        </p:nvSpPr>
        <p:spPr>
          <a:xfrm>
            <a:off x="1224005" y="3880284"/>
            <a:ext cx="10553467" cy="910881"/>
          </a:xfrm>
          <a:prstGeom prst="rect">
            <a:avLst/>
          </a:prstGeom>
        </p:spPr>
        <p:txBody>
          <a:bodyPr/>
          <a:lstStyle>
            <a:lvl1pPr algn="l" defTabSz="457189" rtl="0" eaLnBrk="1" latinLnBrk="0" hangingPunct="1">
              <a:spcBef>
                <a:spcPct val="0"/>
              </a:spcBef>
              <a:buNone/>
              <a:defRPr lang="en-US" sz="5000" b="1" kern="1200">
                <a:solidFill>
                  <a:srgbClr val="193E7E"/>
                </a:solidFill>
                <a:latin typeface="Arial" charset="0"/>
                <a:ea typeface="ＭＳ Ｐゴシック" charset="0"/>
                <a:cs typeface="+mj-cs"/>
              </a:defRPr>
            </a:lvl1pPr>
          </a:lstStyle>
          <a:p>
            <a:r>
              <a:rPr lang="en-GB" dirty="0">
                <a:solidFill>
                  <a:schemeClr val="tx2"/>
                </a:solidFill>
              </a:rPr>
              <a:t>Good governance because scarcity is real</a:t>
            </a:r>
          </a:p>
        </p:txBody>
      </p:sp>
      <p:sp>
        <p:nvSpPr>
          <p:cNvPr id="10" name="Title 21">
            <a:extLst>
              <a:ext uri="{FF2B5EF4-FFF2-40B4-BE49-F238E27FC236}">
                <a16:creationId xmlns:a16="http://schemas.microsoft.com/office/drawing/2014/main" id="{B2EDDCC4-457A-3A00-713C-741370C2CDE7}"/>
              </a:ext>
            </a:extLst>
          </p:cNvPr>
          <p:cNvSpPr txBox="1">
            <a:spLocks/>
          </p:cNvSpPr>
          <p:nvPr/>
        </p:nvSpPr>
        <p:spPr>
          <a:xfrm>
            <a:off x="1238994" y="2805693"/>
            <a:ext cx="9607825" cy="550116"/>
          </a:xfrm>
          <a:prstGeom prst="rect">
            <a:avLst/>
          </a:prstGeom>
        </p:spPr>
        <p:txBody>
          <a:bodyPr/>
          <a:lstStyle>
            <a:lvl1pPr algn="l" defTabSz="457189" rtl="0" eaLnBrk="1" latinLnBrk="0" hangingPunct="1">
              <a:spcBef>
                <a:spcPct val="0"/>
              </a:spcBef>
              <a:buNone/>
              <a:defRPr lang="en-US" sz="5000" b="1" kern="1200">
                <a:solidFill>
                  <a:srgbClr val="193E7E"/>
                </a:solidFill>
                <a:latin typeface="Arial" charset="0"/>
                <a:ea typeface="ＭＳ Ｐゴシック" charset="0"/>
                <a:cs typeface="+mj-cs"/>
              </a:defRPr>
            </a:lvl1pPr>
          </a:lstStyle>
          <a:p>
            <a:r>
              <a:rPr lang="en-GB" sz="2800" dirty="0">
                <a:solidFill>
                  <a:schemeClr val="tx2"/>
                </a:solidFill>
              </a:rPr>
              <a:t>GGI Annual Lecture</a:t>
            </a:r>
          </a:p>
        </p:txBody>
      </p:sp>
      <p:sp>
        <p:nvSpPr>
          <p:cNvPr id="11" name="Rectangle 18">
            <a:extLst>
              <a:ext uri="{FF2B5EF4-FFF2-40B4-BE49-F238E27FC236}">
                <a16:creationId xmlns:a16="http://schemas.microsoft.com/office/drawing/2014/main" id="{F54F8066-DAA8-F17E-5C5D-518D17DD1E90}"/>
              </a:ext>
            </a:extLst>
          </p:cNvPr>
          <p:cNvSpPr txBox="1">
            <a:spLocks noChangeArrowheads="1"/>
          </p:cNvSpPr>
          <p:nvPr/>
        </p:nvSpPr>
        <p:spPr bwMode="auto">
          <a:xfrm>
            <a:off x="1272225" y="5860561"/>
            <a:ext cx="4584296" cy="564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marL="742950" indent="-742950" defTabSz="1042988" eaLnBrk="0" hangingPunct="0">
              <a:defRPr sz="2400">
                <a:solidFill>
                  <a:schemeClr val="tx1"/>
                </a:solidFill>
                <a:latin typeface="Arial" charset="0"/>
                <a:ea typeface="ＭＳ Ｐゴシック" charset="0"/>
                <a:cs typeface="ＭＳ Ｐゴシック" charset="0"/>
              </a:defRPr>
            </a:lvl1pPr>
            <a:lvl2pPr marL="742950" indent="-285750" defTabSz="1042988" eaLnBrk="0" hangingPunct="0">
              <a:defRPr sz="2400">
                <a:solidFill>
                  <a:schemeClr val="tx1"/>
                </a:solidFill>
                <a:latin typeface="Arial" charset="0"/>
                <a:ea typeface="ＭＳ Ｐゴシック" charset="0"/>
              </a:defRPr>
            </a:lvl2pPr>
            <a:lvl3pPr marL="1143000" indent="-228600" defTabSz="1042988" eaLnBrk="0" hangingPunct="0">
              <a:defRPr sz="2400">
                <a:solidFill>
                  <a:schemeClr val="tx1"/>
                </a:solidFill>
                <a:latin typeface="Arial" charset="0"/>
                <a:ea typeface="ＭＳ Ｐゴシック" charset="0"/>
              </a:defRPr>
            </a:lvl3pPr>
            <a:lvl4pPr marL="1600200" indent="-228600" defTabSz="1042988" eaLnBrk="0" hangingPunct="0">
              <a:defRPr sz="2400">
                <a:solidFill>
                  <a:schemeClr val="tx1"/>
                </a:solidFill>
                <a:latin typeface="Arial" charset="0"/>
                <a:ea typeface="ＭＳ Ｐゴシック" charset="0"/>
              </a:defRPr>
            </a:lvl4pPr>
            <a:lvl5pPr marL="2057400" indent="-228600" defTabSz="1042988" eaLnBrk="0" hangingPunct="0">
              <a:defRPr sz="2400">
                <a:solidFill>
                  <a:schemeClr val="tx1"/>
                </a:solidFill>
                <a:latin typeface="Arial" charset="0"/>
                <a:ea typeface="ＭＳ Ｐゴシック" charset="0"/>
              </a:defRPr>
            </a:lvl5pPr>
            <a:lvl6pPr marL="2514600" indent="-228600" defTabSz="1042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42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42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42988"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chemeClr val="bg1">
                    <a:lumMod val="50000"/>
                  </a:schemeClr>
                </a:solidFill>
              </a:rPr>
              <a:t>Jane Davidson, Chair of Wales Net Zero 2035</a:t>
            </a:r>
            <a:endParaRPr lang="en-GB" sz="1600" dirty="0">
              <a:solidFill>
                <a:schemeClr val="bg1">
                  <a:lumMod val="50000"/>
                </a:schemeClr>
              </a:solidFill>
            </a:endParaRPr>
          </a:p>
        </p:txBody>
      </p:sp>
      <p:pic>
        <p:nvPicPr>
          <p:cNvPr id="6" name="Picture 5" descr="A person smiling in front of a desert&#10;&#10;Description automatically generated">
            <a:extLst>
              <a:ext uri="{FF2B5EF4-FFF2-40B4-BE49-F238E27FC236}">
                <a16:creationId xmlns:a16="http://schemas.microsoft.com/office/drawing/2014/main" id="{289D9BB0-4FB1-9015-5E69-FA1270A52F1A}"/>
              </a:ext>
            </a:extLst>
          </p:cNvPr>
          <p:cNvPicPr>
            <a:picLocks noChangeAspect="1"/>
          </p:cNvPicPr>
          <p:nvPr/>
        </p:nvPicPr>
        <p:blipFill>
          <a:blip r:embed="rId3"/>
          <a:stretch>
            <a:fillRect/>
          </a:stretch>
        </p:blipFill>
        <p:spPr>
          <a:xfrm>
            <a:off x="6296588" y="0"/>
            <a:ext cx="5895412" cy="3408218"/>
          </a:xfrm>
          <a:prstGeom prst="rect">
            <a:avLst/>
          </a:prstGeom>
        </p:spPr>
      </p:pic>
    </p:spTree>
    <p:extLst>
      <p:ext uri="{BB962C8B-B14F-4D97-AF65-F5344CB8AC3E}">
        <p14:creationId xmlns:p14="http://schemas.microsoft.com/office/powerpoint/2010/main" val="100651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close-up of a logo&#10;&#10;Description automatically generated">
            <a:extLst>
              <a:ext uri="{FF2B5EF4-FFF2-40B4-BE49-F238E27FC236}">
                <a16:creationId xmlns:a16="http://schemas.microsoft.com/office/drawing/2014/main" id="{45F98EE3-60FE-57BC-96F6-6E619D2A6D7A}"/>
              </a:ext>
            </a:extLst>
          </p:cNvPr>
          <p:cNvPicPr>
            <a:picLocks noChangeAspect="1"/>
          </p:cNvPicPr>
          <p:nvPr/>
        </p:nvPicPr>
        <p:blipFill>
          <a:blip r:embed="rId2"/>
          <a:stretch>
            <a:fillRect/>
          </a:stretch>
        </p:blipFill>
        <p:spPr>
          <a:xfrm>
            <a:off x="948435" y="1946750"/>
            <a:ext cx="9902437" cy="2991009"/>
          </a:xfrm>
          <a:prstGeom prst="rect">
            <a:avLst/>
          </a:prstGeom>
        </p:spPr>
      </p:pic>
      <p:sp>
        <p:nvSpPr>
          <p:cNvPr id="3" name="TextBox 2">
            <a:extLst>
              <a:ext uri="{FF2B5EF4-FFF2-40B4-BE49-F238E27FC236}">
                <a16:creationId xmlns:a16="http://schemas.microsoft.com/office/drawing/2014/main" id="{CB68D5ED-FC60-A844-AD06-CC2EF4946AF6}"/>
              </a:ext>
            </a:extLst>
          </p:cNvPr>
          <p:cNvSpPr txBox="1"/>
          <p:nvPr/>
        </p:nvSpPr>
        <p:spPr>
          <a:xfrm>
            <a:off x="3996495" y="4706926"/>
            <a:ext cx="4199009" cy="461665"/>
          </a:xfrm>
          <a:prstGeom prst="rect">
            <a:avLst/>
          </a:prstGeom>
          <a:noFill/>
        </p:spPr>
        <p:txBody>
          <a:bodyPr wrap="square" rtlCol="0">
            <a:spAutoFit/>
          </a:bodyPr>
          <a:lstStyle/>
          <a:p>
            <a:pPr algn="l"/>
            <a:r>
              <a:rPr lang="en-US" dirty="0">
                <a:solidFill>
                  <a:schemeClr val="tx1">
                    <a:lumMod val="50000"/>
                    <a:lumOff val="50000"/>
                  </a:schemeClr>
                </a:solidFill>
                <a:latin typeface="Arial" panose="020B0604020202020204" pitchFamily="34" charset="0"/>
                <a:cs typeface="Arial" panose="020B0604020202020204" pitchFamily="34" charset="0"/>
              </a:rPr>
              <a:t>oneplanetstandard.org</a:t>
            </a:r>
          </a:p>
        </p:txBody>
      </p:sp>
    </p:spTree>
    <p:extLst>
      <p:ext uri="{BB962C8B-B14F-4D97-AF65-F5344CB8AC3E}">
        <p14:creationId xmlns:p14="http://schemas.microsoft.com/office/powerpoint/2010/main" val="66036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4816D781-ECEE-AEFB-10AE-B88AD57CC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1AB59824-1DA2-C7F8-B609-84093ED48F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 name="Freeform 6">
              <a:extLst>
                <a:ext uri="{FF2B5EF4-FFF2-40B4-BE49-F238E27FC236}">
                  <a16:creationId xmlns:a16="http://schemas.microsoft.com/office/drawing/2014/main" id="{E914090F-6EE3-F5A3-4A79-B102B21F02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287204A6-CBFC-7584-C22E-BD33A2C5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Rectangle 8">
              <a:extLst>
                <a:ext uri="{FF2B5EF4-FFF2-40B4-BE49-F238E27FC236}">
                  <a16:creationId xmlns:a16="http://schemas.microsoft.com/office/drawing/2014/main" id="{CC397B13-DA47-672A-0BED-4DD0736150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 name="Title 1">
            <a:extLst>
              <a:ext uri="{FF2B5EF4-FFF2-40B4-BE49-F238E27FC236}">
                <a16:creationId xmlns:a16="http://schemas.microsoft.com/office/drawing/2014/main" id="{105317FC-A53D-FD6F-3EEF-2DDC9681B8F7}"/>
              </a:ext>
            </a:extLst>
          </p:cNvPr>
          <p:cNvSpPr txBox="1">
            <a:spLocks/>
          </p:cNvSpPr>
          <p:nvPr/>
        </p:nvSpPr>
        <p:spPr>
          <a:xfrm>
            <a:off x="1012958" y="772668"/>
            <a:ext cx="3229803" cy="4624603"/>
          </a:xfrm>
          <a:prstGeom prst="rect">
            <a:avLst/>
          </a:prstGeom>
        </p:spPr>
        <p:txBody>
          <a:bodyPr>
            <a:norm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pPr algn="ctr"/>
            <a:r>
              <a:rPr lang="en-GB" dirty="0">
                <a:solidFill>
                  <a:srgbClr val="FFFFFF"/>
                </a:solidFill>
              </a:rPr>
              <a:t>How is the Standard different?</a:t>
            </a:r>
          </a:p>
        </p:txBody>
      </p:sp>
      <p:sp>
        <p:nvSpPr>
          <p:cNvPr id="8" name="Content Placeholder 2">
            <a:extLst>
              <a:ext uri="{FF2B5EF4-FFF2-40B4-BE49-F238E27FC236}">
                <a16:creationId xmlns:a16="http://schemas.microsoft.com/office/drawing/2014/main" id="{26CB1431-EAE4-CBA3-DF6B-FCFE557669AD}"/>
              </a:ext>
            </a:extLst>
          </p:cNvPr>
          <p:cNvSpPr txBox="1">
            <a:spLocks/>
          </p:cNvSpPr>
          <p:nvPr/>
        </p:nvSpPr>
        <p:spPr>
          <a:xfrm>
            <a:off x="4978708" y="1019763"/>
            <a:ext cx="6525220" cy="4616849"/>
          </a:xfrm>
          <a:prstGeom prst="rect">
            <a:avLst/>
          </a:prstGeom>
        </p:spPr>
        <p:txBody>
          <a:bodyPr anchor="ctr">
            <a:normAutofit fontScale="92500" lnSpcReduction="20000"/>
          </a:bodyPr>
          <a:lstStyle>
            <a:lvl1pPr marL="342891" indent="-342891" algn="l" defTabSz="457189"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13300" indent="-357708"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2pPr>
            <a:lvl3pPr marL="1071007" indent="-292093"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3pPr>
            <a:lvl4pPr marL="1428715" indent="-357708"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4pPr>
            <a:lvl5pPr marL="1784306" indent="-355591" algn="l" defTabSz="457189" rtl="0" eaLnBrk="1" latinLnBrk="0" hangingPunct="1">
              <a:spcBef>
                <a:spcPct val="20000"/>
              </a:spcBef>
              <a:buFont typeface="Arial"/>
              <a:buChar char="»"/>
              <a:tabLst/>
              <a:defRPr sz="2400" kern="1200">
                <a:solidFill>
                  <a:schemeClr val="tx2"/>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latin typeface="Calibri" panose="020F0502020204030204" pitchFamily="34" charset="0"/>
                <a:cs typeface="Calibri" panose="020F0502020204030204" pitchFamily="34" charset="0"/>
              </a:rPr>
              <a:t>When designing The One Planet Standard, we examined other standards, and we have learnt from what they do and don't do: </a:t>
            </a:r>
          </a:p>
          <a:p>
            <a:pPr marL="0" indent="0">
              <a:buNone/>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Firstly, our Standard accounts for the complete impacts of an organisation – its estate, products and services, and operations. </a:t>
            </a:r>
          </a:p>
          <a:p>
            <a:r>
              <a:rPr lang="en-GB" sz="2000" dirty="0">
                <a:latin typeface="Calibri" panose="020F0502020204030204" pitchFamily="34" charset="0"/>
                <a:cs typeface="Calibri" panose="020F0502020204030204" pitchFamily="34" charset="0"/>
              </a:rPr>
              <a:t>Secondly it accounts for impacts on nature and society as well as carbon emissions. </a:t>
            </a:r>
          </a:p>
          <a:p>
            <a:r>
              <a:rPr lang="en-GB" sz="2000" dirty="0">
                <a:latin typeface="Calibri" panose="020F0502020204030204" pitchFamily="34" charset="0"/>
                <a:cs typeface="Calibri" panose="020F0502020204030204" pitchFamily="34" charset="0"/>
              </a:rPr>
              <a:t>Thirdly, it enables organisations to set their own targets and KPIs and engage in the process of continuous improvement. It can be used a  developmental tool or to obtain the standard itself.</a:t>
            </a:r>
          </a:p>
          <a:p>
            <a:r>
              <a:rPr lang="en-GB" sz="2000" dirty="0">
                <a:latin typeface="Calibri" panose="020F0502020204030204" pitchFamily="34" charset="0"/>
                <a:cs typeface="Calibri" panose="020F0502020204030204" pitchFamily="34" charset="0"/>
              </a:rPr>
              <a:t>Finally, an independent assessment evaluates progress and whether an organisation is doing in reality what it says it is doing. There is no opportunity for green or whitewash!</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NO ONE SIZE FITS ALL</a:t>
            </a:r>
            <a:endParaRPr lang="en-GB" sz="1700" dirty="0"/>
          </a:p>
          <a:p>
            <a:endParaRPr lang="en-US" sz="1700" dirty="0"/>
          </a:p>
        </p:txBody>
      </p:sp>
      <p:pic>
        <p:nvPicPr>
          <p:cNvPr id="9" name="Picture 8">
            <a:extLst>
              <a:ext uri="{FF2B5EF4-FFF2-40B4-BE49-F238E27FC236}">
                <a16:creationId xmlns:a16="http://schemas.microsoft.com/office/drawing/2014/main" id="{358E081A-37D1-2759-E731-2C4801F494D7}"/>
              </a:ext>
            </a:extLst>
          </p:cNvPr>
          <p:cNvPicPr>
            <a:picLocks noChangeAspect="1"/>
          </p:cNvPicPr>
          <p:nvPr/>
        </p:nvPicPr>
        <p:blipFill>
          <a:blip r:embed="rId2"/>
          <a:stretch>
            <a:fillRect/>
          </a:stretch>
        </p:blipFill>
        <p:spPr>
          <a:xfrm>
            <a:off x="10786392" y="5627232"/>
            <a:ext cx="909031" cy="915300"/>
          </a:xfrm>
          <a:prstGeom prst="rect">
            <a:avLst/>
          </a:prstGeom>
        </p:spPr>
      </p:pic>
    </p:spTree>
    <p:extLst>
      <p:ext uri="{BB962C8B-B14F-4D97-AF65-F5344CB8AC3E}">
        <p14:creationId xmlns:p14="http://schemas.microsoft.com/office/powerpoint/2010/main" val="182797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6B647BC1-1B67-3963-5A92-66DD81517B5B}"/>
              </a:ext>
            </a:extLst>
          </p:cNvPr>
          <p:cNvPicPr>
            <a:picLocks noChangeAspect="1"/>
          </p:cNvPicPr>
          <p:nvPr/>
        </p:nvPicPr>
        <p:blipFill>
          <a:blip r:embed="rId2"/>
          <a:stretch>
            <a:fillRect/>
          </a:stretch>
        </p:blipFill>
        <p:spPr>
          <a:xfrm>
            <a:off x="2066545" y="1684162"/>
            <a:ext cx="7851421" cy="3575544"/>
          </a:xfrm>
          <a:prstGeom prst="rect">
            <a:avLst/>
          </a:prstGeom>
        </p:spPr>
      </p:pic>
      <p:pic>
        <p:nvPicPr>
          <p:cNvPr id="2" name="Picture 1" descr="A logo with text on it&#10;&#10;Description automatically generated">
            <a:extLst>
              <a:ext uri="{FF2B5EF4-FFF2-40B4-BE49-F238E27FC236}">
                <a16:creationId xmlns:a16="http://schemas.microsoft.com/office/drawing/2014/main" id="{276CA13C-E29F-ECFF-375C-9A91CEB91161}"/>
              </a:ext>
            </a:extLst>
          </p:cNvPr>
          <p:cNvPicPr>
            <a:picLocks noChangeAspect="1"/>
          </p:cNvPicPr>
          <p:nvPr/>
        </p:nvPicPr>
        <p:blipFill>
          <a:blip r:embed="rId2"/>
          <a:stretch>
            <a:fillRect/>
          </a:stretch>
        </p:blipFill>
        <p:spPr>
          <a:xfrm>
            <a:off x="256070" y="5480303"/>
            <a:ext cx="2436680" cy="928713"/>
          </a:xfrm>
          <a:prstGeom prst="rect">
            <a:avLst/>
          </a:prstGeom>
        </p:spPr>
      </p:pic>
      <p:sp>
        <p:nvSpPr>
          <p:cNvPr id="5" name="TextBox 4">
            <a:extLst>
              <a:ext uri="{FF2B5EF4-FFF2-40B4-BE49-F238E27FC236}">
                <a16:creationId xmlns:a16="http://schemas.microsoft.com/office/drawing/2014/main" id="{474C5840-D274-4C7D-DCB6-F3684FB7A2A7}"/>
              </a:ext>
            </a:extLst>
          </p:cNvPr>
          <p:cNvSpPr txBox="1"/>
          <p:nvPr/>
        </p:nvSpPr>
        <p:spPr>
          <a:xfrm>
            <a:off x="3043576" y="5871503"/>
            <a:ext cx="7207994" cy="400110"/>
          </a:xfrm>
          <a:prstGeom prst="rect">
            <a:avLst/>
          </a:prstGeom>
          <a:noFill/>
        </p:spPr>
        <p:txBody>
          <a:bodyPr wrap="square">
            <a:spAutoFit/>
          </a:bodyPr>
          <a:lstStyle/>
          <a:p>
            <a:r>
              <a:rPr lang="en-US" sz="2000" dirty="0">
                <a:hlinkClick r:id="rId3"/>
              </a:rPr>
              <a:t>https://netzero2035.wales</a:t>
            </a:r>
            <a:r>
              <a:rPr lang="en-US" sz="2000" dirty="0"/>
              <a:t> </a:t>
            </a:r>
          </a:p>
        </p:txBody>
      </p:sp>
    </p:spTree>
    <p:extLst>
      <p:ext uri="{BB962C8B-B14F-4D97-AF65-F5344CB8AC3E}">
        <p14:creationId xmlns:p14="http://schemas.microsoft.com/office/powerpoint/2010/main" val="10985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64162-6066-A62A-9CB2-444A0F052879}"/>
              </a:ext>
            </a:extLst>
          </p:cNvPr>
          <p:cNvSpPr txBox="1"/>
          <p:nvPr/>
        </p:nvSpPr>
        <p:spPr>
          <a:xfrm>
            <a:off x="589061" y="1306970"/>
            <a:ext cx="903514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Arial Nova"/>
                <a:cs typeface="Arial"/>
              </a:rPr>
              <a:t>The Co-operation Agreement: 2021</a:t>
            </a:r>
            <a:endParaRPr lang="en-US" sz="3200" dirty="0">
              <a:solidFill>
                <a:schemeClr val="tx2"/>
              </a:solidFill>
              <a:latin typeface="Arial Nova"/>
            </a:endParaRPr>
          </a:p>
          <a:p>
            <a:r>
              <a:rPr lang="en-GB" sz="2800" dirty="0">
                <a:solidFill>
                  <a:schemeClr val="tx2"/>
                </a:solidFill>
                <a:latin typeface="Arial Nova"/>
                <a:ea typeface="+mn-lt"/>
                <a:cs typeface="+mn-lt"/>
              </a:rPr>
              <a:t>A Greener Wales to Tackle Climate Change and the Nature Emergency</a:t>
            </a:r>
            <a:endParaRPr lang="en-GB" sz="2400" i="1" dirty="0">
              <a:solidFill>
                <a:schemeClr val="tx2"/>
              </a:solidFill>
              <a:latin typeface="Arial Nova"/>
            </a:endParaRPr>
          </a:p>
        </p:txBody>
      </p:sp>
      <p:sp>
        <p:nvSpPr>
          <p:cNvPr id="3" name="TextBox 2">
            <a:extLst>
              <a:ext uri="{FF2B5EF4-FFF2-40B4-BE49-F238E27FC236}">
                <a16:creationId xmlns:a16="http://schemas.microsoft.com/office/drawing/2014/main" id="{DDBD131F-B365-A693-616B-F010A2CB9E62}"/>
              </a:ext>
            </a:extLst>
          </p:cNvPr>
          <p:cNvSpPr txBox="1"/>
          <p:nvPr/>
        </p:nvSpPr>
        <p:spPr>
          <a:xfrm>
            <a:off x="539977" y="375865"/>
            <a:ext cx="29114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mandate</a:t>
            </a:r>
            <a:endParaRPr lang="en-US" sz="3200" b="1" dirty="0">
              <a:solidFill>
                <a:schemeClr val="tx2"/>
              </a:solidFill>
              <a:latin typeface="Arial Nova"/>
            </a:endParaRPr>
          </a:p>
        </p:txBody>
      </p:sp>
      <p:pic>
        <p:nvPicPr>
          <p:cNvPr id="4" name="Picture 3" descr="A logo with text on it&#10;&#10;Description automatically generated">
            <a:extLst>
              <a:ext uri="{FF2B5EF4-FFF2-40B4-BE49-F238E27FC236}">
                <a16:creationId xmlns:a16="http://schemas.microsoft.com/office/drawing/2014/main" id="{FEB19B05-83A2-C6A5-C03B-9972A1B06847}"/>
              </a:ext>
            </a:extLst>
          </p:cNvPr>
          <p:cNvPicPr>
            <a:picLocks noChangeAspect="1"/>
          </p:cNvPicPr>
          <p:nvPr/>
        </p:nvPicPr>
        <p:blipFill>
          <a:blip r:embed="rId2"/>
          <a:stretch>
            <a:fillRect/>
          </a:stretch>
        </p:blipFill>
        <p:spPr>
          <a:xfrm>
            <a:off x="0" y="5393910"/>
            <a:ext cx="2573737" cy="1172082"/>
          </a:xfrm>
          <a:prstGeom prst="rect">
            <a:avLst/>
          </a:prstGeom>
        </p:spPr>
      </p:pic>
      <p:sp>
        <p:nvSpPr>
          <p:cNvPr id="5" name="TextBox 4">
            <a:extLst>
              <a:ext uri="{FF2B5EF4-FFF2-40B4-BE49-F238E27FC236}">
                <a16:creationId xmlns:a16="http://schemas.microsoft.com/office/drawing/2014/main" id="{458A19A6-6051-DB8D-E51D-5C76ACB59C45}"/>
              </a:ext>
            </a:extLst>
          </p:cNvPr>
          <p:cNvSpPr txBox="1"/>
          <p:nvPr/>
        </p:nvSpPr>
        <p:spPr>
          <a:xfrm>
            <a:off x="2968374" y="3395463"/>
            <a:ext cx="903514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i="1" dirty="0">
                <a:solidFill>
                  <a:schemeClr val="tx2"/>
                </a:solidFill>
                <a:latin typeface="Arial Nova"/>
              </a:rPr>
              <a:t>Commission independent advice to examine potential </a:t>
            </a:r>
            <a:r>
              <a:rPr lang="en-GB" sz="2400" i="1" u="sng" dirty="0">
                <a:solidFill>
                  <a:schemeClr val="tx2"/>
                </a:solidFill>
                <a:latin typeface="Arial Nova"/>
              </a:rPr>
              <a:t>pathways to net zero by 2035 </a:t>
            </a:r>
            <a:r>
              <a:rPr lang="en-GB" sz="2400" i="1" dirty="0">
                <a:solidFill>
                  <a:schemeClr val="tx2"/>
                </a:solidFill>
                <a:latin typeface="Arial Nova"/>
              </a:rPr>
              <a:t>– the current target date is 2050. This will look at the impact on society and sectors of our economy and how any adverse effects may be mitigated, including how the costs and benefits are shared fairly.</a:t>
            </a:r>
          </a:p>
        </p:txBody>
      </p:sp>
      <p:sp>
        <p:nvSpPr>
          <p:cNvPr id="6" name="TextBox 5">
            <a:extLst>
              <a:ext uri="{FF2B5EF4-FFF2-40B4-BE49-F238E27FC236}">
                <a16:creationId xmlns:a16="http://schemas.microsoft.com/office/drawing/2014/main" id="{A484A986-BB0D-8D6C-3BDD-54D8552BA922}"/>
              </a:ext>
            </a:extLst>
          </p:cNvPr>
          <p:cNvSpPr txBox="1"/>
          <p:nvPr/>
        </p:nvSpPr>
        <p:spPr>
          <a:xfrm>
            <a:off x="2404727" y="2909157"/>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sp>
        <p:nvSpPr>
          <p:cNvPr id="7" name="TextBox 6">
            <a:extLst>
              <a:ext uri="{FF2B5EF4-FFF2-40B4-BE49-F238E27FC236}">
                <a16:creationId xmlns:a16="http://schemas.microsoft.com/office/drawing/2014/main" id="{FAABFDC3-6C96-7923-F742-A2A87C7953C2}"/>
              </a:ext>
            </a:extLst>
          </p:cNvPr>
          <p:cNvSpPr txBox="1"/>
          <p:nvPr/>
        </p:nvSpPr>
        <p:spPr>
          <a:xfrm>
            <a:off x="8362020" y="4765825"/>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spTree>
    <p:extLst>
      <p:ext uri="{BB962C8B-B14F-4D97-AF65-F5344CB8AC3E}">
        <p14:creationId xmlns:p14="http://schemas.microsoft.com/office/powerpoint/2010/main" val="8848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DB3B7741-5617-8BFD-0535-7499BA7AD809}"/>
              </a:ext>
            </a:extLst>
          </p:cNvPr>
          <p:cNvSpPr/>
          <p:nvPr/>
        </p:nvSpPr>
        <p:spPr>
          <a:xfrm>
            <a:off x="4810489" y="2299416"/>
            <a:ext cx="3482861" cy="3277934"/>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ea typeface="Calibri"/>
              <a:cs typeface="Calibri"/>
            </a:endParaRPr>
          </a:p>
        </p:txBody>
      </p:sp>
      <p:sp>
        <p:nvSpPr>
          <p:cNvPr id="2" name="Oval 1">
            <a:extLst>
              <a:ext uri="{FF2B5EF4-FFF2-40B4-BE49-F238E27FC236}">
                <a16:creationId xmlns:a16="http://schemas.microsoft.com/office/drawing/2014/main" id="{EBCDFC60-75E3-AC16-1A1D-EFF5D2E5FE0B}"/>
              </a:ext>
            </a:extLst>
          </p:cNvPr>
          <p:cNvSpPr/>
          <p:nvPr/>
        </p:nvSpPr>
        <p:spPr>
          <a:xfrm>
            <a:off x="5913213" y="3316335"/>
            <a:ext cx="1277413" cy="1233282"/>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bg1"/>
                </a:solidFill>
                <a:ea typeface="Calibri"/>
                <a:cs typeface="Calibri"/>
              </a:rPr>
              <a:t>Net Zero 2035</a:t>
            </a:r>
          </a:p>
        </p:txBody>
      </p:sp>
      <p:sp>
        <p:nvSpPr>
          <p:cNvPr id="31" name="TextBox 30">
            <a:extLst>
              <a:ext uri="{FF2B5EF4-FFF2-40B4-BE49-F238E27FC236}">
                <a16:creationId xmlns:a16="http://schemas.microsoft.com/office/drawing/2014/main" id="{2B7218CC-B8AB-2367-C1B0-E0C79D2FDF8B}"/>
              </a:ext>
            </a:extLst>
          </p:cNvPr>
          <p:cNvSpPr txBox="1"/>
          <p:nvPr/>
        </p:nvSpPr>
        <p:spPr>
          <a:xfrm>
            <a:off x="5554273" y="2792822"/>
            <a:ext cx="19952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Arial"/>
                <a:ea typeface="Calibri"/>
                <a:cs typeface="Calibri"/>
              </a:rPr>
              <a:t>Challenges</a:t>
            </a:r>
          </a:p>
        </p:txBody>
      </p:sp>
      <p:graphicFrame>
        <p:nvGraphicFramePr>
          <p:cNvPr id="34" name="Diagram 33">
            <a:extLst>
              <a:ext uri="{FF2B5EF4-FFF2-40B4-BE49-F238E27FC236}">
                <a16:creationId xmlns:a16="http://schemas.microsoft.com/office/drawing/2014/main" id="{482C5630-EAE2-6E64-23B4-B0A6EB8772FE}"/>
              </a:ext>
            </a:extLst>
          </p:cNvPr>
          <p:cNvGraphicFramePr/>
          <p:nvPr>
            <p:extLst>
              <p:ext uri="{D42A27DB-BD31-4B8C-83A1-F6EECF244321}">
                <p14:modId xmlns:p14="http://schemas.microsoft.com/office/powerpoint/2010/main" val="3254206189"/>
              </p:ext>
            </p:extLst>
          </p:nvPr>
        </p:nvGraphicFramePr>
        <p:xfrm>
          <a:off x="1903735" y="1441937"/>
          <a:ext cx="9257750" cy="4668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61" name="TextBox 1860">
            <a:extLst>
              <a:ext uri="{FF2B5EF4-FFF2-40B4-BE49-F238E27FC236}">
                <a16:creationId xmlns:a16="http://schemas.microsoft.com/office/drawing/2014/main" id="{E79132C0-4B82-563A-99C4-23AA1AC11A4E}"/>
              </a:ext>
            </a:extLst>
          </p:cNvPr>
          <p:cNvSpPr txBox="1"/>
          <p:nvPr/>
        </p:nvSpPr>
        <p:spPr>
          <a:xfrm>
            <a:off x="510948" y="361351"/>
            <a:ext cx="85314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a:t>
            </a:r>
            <a:r>
              <a:rPr lang="en-US" sz="3200" b="1" dirty="0">
                <a:solidFill>
                  <a:schemeClr val="tx2"/>
                </a:solidFill>
                <a:latin typeface="Arial Nova"/>
                <a:ea typeface="+mn-lt"/>
                <a:cs typeface="+mn-lt"/>
              </a:rPr>
              <a:t>five Wales Net Zero 2035 challenges</a:t>
            </a:r>
          </a:p>
        </p:txBody>
      </p:sp>
      <p:pic>
        <p:nvPicPr>
          <p:cNvPr id="3" name="Picture 2" descr="A logo with text on it&#10;&#10;Description automatically generated">
            <a:extLst>
              <a:ext uri="{FF2B5EF4-FFF2-40B4-BE49-F238E27FC236}">
                <a16:creationId xmlns:a16="http://schemas.microsoft.com/office/drawing/2014/main" id="{D09BD155-847C-E21A-804D-373E9C117E95}"/>
              </a:ext>
            </a:extLst>
          </p:cNvPr>
          <p:cNvPicPr>
            <a:picLocks noChangeAspect="1"/>
          </p:cNvPicPr>
          <p:nvPr/>
        </p:nvPicPr>
        <p:blipFill>
          <a:blip r:embed="rId7"/>
          <a:stretch>
            <a:fillRect/>
          </a:stretch>
        </p:blipFill>
        <p:spPr>
          <a:xfrm>
            <a:off x="0" y="5393910"/>
            <a:ext cx="2573737" cy="1172082"/>
          </a:xfrm>
          <a:prstGeom prst="rect">
            <a:avLst/>
          </a:prstGeom>
        </p:spPr>
      </p:pic>
    </p:spTree>
    <p:extLst>
      <p:ext uri="{BB962C8B-B14F-4D97-AF65-F5344CB8AC3E}">
        <p14:creationId xmlns:p14="http://schemas.microsoft.com/office/powerpoint/2010/main" val="34639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54980E99-49E6-3307-6004-68D3E037CAC8}"/>
              </a:ext>
            </a:extLst>
          </p:cNvPr>
          <p:cNvSpPr/>
          <p:nvPr/>
        </p:nvSpPr>
        <p:spPr>
          <a:xfrm>
            <a:off x="4130509" y="1624991"/>
            <a:ext cx="4575782" cy="4369409"/>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ea typeface="Calibri"/>
              <a:cs typeface="Calibri"/>
            </a:endParaRPr>
          </a:p>
        </p:txBody>
      </p:sp>
      <p:sp>
        <p:nvSpPr>
          <p:cNvPr id="1861" name="TextBox 1860">
            <a:extLst>
              <a:ext uri="{FF2B5EF4-FFF2-40B4-BE49-F238E27FC236}">
                <a16:creationId xmlns:a16="http://schemas.microsoft.com/office/drawing/2014/main" id="{E79132C0-4B82-563A-99C4-23AA1AC11A4E}"/>
              </a:ext>
            </a:extLst>
          </p:cNvPr>
          <p:cNvSpPr txBox="1"/>
          <p:nvPr/>
        </p:nvSpPr>
        <p:spPr>
          <a:xfrm>
            <a:off x="510947" y="375866"/>
            <a:ext cx="60204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a:t>
            </a:r>
            <a:r>
              <a:rPr lang="en-US" sz="3200" b="1" dirty="0">
                <a:solidFill>
                  <a:schemeClr val="tx2"/>
                </a:solidFill>
                <a:latin typeface="Arial Nova"/>
                <a:ea typeface="+mn-lt"/>
                <a:cs typeface="+mn-lt"/>
              </a:rPr>
              <a:t>crosscutting 'domains'</a:t>
            </a:r>
          </a:p>
        </p:txBody>
      </p:sp>
      <p:sp>
        <p:nvSpPr>
          <p:cNvPr id="43" name="Oval 42">
            <a:extLst>
              <a:ext uri="{FF2B5EF4-FFF2-40B4-BE49-F238E27FC236}">
                <a16:creationId xmlns:a16="http://schemas.microsoft.com/office/drawing/2014/main" id="{087B3970-CEB3-3356-2877-A895EC3F4E62}"/>
              </a:ext>
            </a:extLst>
          </p:cNvPr>
          <p:cNvSpPr/>
          <p:nvPr/>
        </p:nvSpPr>
        <p:spPr>
          <a:xfrm>
            <a:off x="4958754" y="2415881"/>
            <a:ext cx="2919292" cy="2787629"/>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bg1"/>
                </a:solidFill>
                <a:latin typeface="Arial"/>
              </a:rPr>
              <a:t>Domains</a:t>
            </a:r>
            <a:endParaRPr lang="en-US" dirty="0">
              <a:solidFill>
                <a:schemeClr val="bg1"/>
              </a:solidFill>
            </a:endParaRPr>
          </a:p>
        </p:txBody>
      </p:sp>
      <p:pic>
        <p:nvPicPr>
          <p:cNvPr id="2" name="Picture 1" descr="A logo with text on it&#10;&#10;Description automatically generated">
            <a:extLst>
              <a:ext uri="{FF2B5EF4-FFF2-40B4-BE49-F238E27FC236}">
                <a16:creationId xmlns:a16="http://schemas.microsoft.com/office/drawing/2014/main" id="{C2CAA09B-8676-BD0F-063E-FE480627B88E}"/>
              </a:ext>
            </a:extLst>
          </p:cNvPr>
          <p:cNvPicPr>
            <a:picLocks noChangeAspect="1"/>
          </p:cNvPicPr>
          <p:nvPr/>
        </p:nvPicPr>
        <p:blipFill>
          <a:blip r:embed="rId2"/>
          <a:stretch>
            <a:fillRect/>
          </a:stretch>
        </p:blipFill>
        <p:spPr>
          <a:xfrm>
            <a:off x="0" y="5393910"/>
            <a:ext cx="2573737" cy="1172082"/>
          </a:xfrm>
          <a:prstGeom prst="rect">
            <a:avLst/>
          </a:prstGeom>
        </p:spPr>
      </p:pic>
      <p:sp>
        <p:nvSpPr>
          <p:cNvPr id="3" name="Rounded Rectangle 2">
            <a:extLst>
              <a:ext uri="{FF2B5EF4-FFF2-40B4-BE49-F238E27FC236}">
                <a16:creationId xmlns:a16="http://schemas.microsoft.com/office/drawing/2014/main" id="{D804176D-29F6-7891-752C-110E5CFBEB11}"/>
              </a:ext>
            </a:extLst>
          </p:cNvPr>
          <p:cNvSpPr/>
          <p:nvPr/>
        </p:nvSpPr>
        <p:spPr>
          <a:xfrm>
            <a:off x="5718629" y="1364343"/>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Finance</a:t>
            </a:r>
          </a:p>
        </p:txBody>
      </p:sp>
      <p:sp>
        <p:nvSpPr>
          <p:cNvPr id="4" name="Rounded Rectangle 3">
            <a:extLst>
              <a:ext uri="{FF2B5EF4-FFF2-40B4-BE49-F238E27FC236}">
                <a16:creationId xmlns:a16="http://schemas.microsoft.com/office/drawing/2014/main" id="{D964810F-D4FA-15C5-2A49-3FD06814AC41}"/>
              </a:ext>
            </a:extLst>
          </p:cNvPr>
          <p:cNvSpPr/>
          <p:nvPr/>
        </p:nvSpPr>
        <p:spPr>
          <a:xfrm>
            <a:off x="6778173" y="5560212"/>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cs typeface="Arial"/>
              </a:rPr>
              <a:t>Governance &amp; legal </a:t>
            </a:r>
            <a:endParaRPr lang="en-US" sz="1400" dirty="0">
              <a:solidFill>
                <a:schemeClr val="bg1"/>
              </a:solidFill>
              <a:cs typeface="Arial"/>
            </a:endParaRPr>
          </a:p>
        </p:txBody>
      </p:sp>
      <p:sp>
        <p:nvSpPr>
          <p:cNvPr id="5" name="Rounded Rectangle 4">
            <a:extLst>
              <a:ext uri="{FF2B5EF4-FFF2-40B4-BE49-F238E27FC236}">
                <a16:creationId xmlns:a16="http://schemas.microsoft.com/office/drawing/2014/main" id="{6FC52828-3A18-310E-4F6C-7F2CEF131450}"/>
              </a:ext>
            </a:extLst>
          </p:cNvPr>
          <p:cNvSpPr/>
          <p:nvPr/>
        </p:nvSpPr>
        <p:spPr>
          <a:xfrm>
            <a:off x="2727266" y="3734927"/>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dirty="0">
                <a:solidFill>
                  <a:schemeClr val="bg1"/>
                </a:solidFill>
                <a:cs typeface="Arial"/>
              </a:rPr>
              <a:t>International impacts</a:t>
            </a:r>
            <a:endParaRPr lang="en-US" sz="1400" dirty="0">
              <a:solidFill>
                <a:schemeClr val="bg1"/>
              </a:solidFill>
              <a:cs typeface="Arial"/>
            </a:endParaRPr>
          </a:p>
        </p:txBody>
      </p:sp>
      <p:sp>
        <p:nvSpPr>
          <p:cNvPr id="7" name="Rounded Rectangle 6">
            <a:extLst>
              <a:ext uri="{FF2B5EF4-FFF2-40B4-BE49-F238E27FC236}">
                <a16:creationId xmlns:a16="http://schemas.microsoft.com/office/drawing/2014/main" id="{86620276-CDFD-A4F1-820B-D4004C32EF13}"/>
              </a:ext>
            </a:extLst>
          </p:cNvPr>
          <p:cNvSpPr/>
          <p:nvPr/>
        </p:nvSpPr>
        <p:spPr>
          <a:xfrm>
            <a:off x="7565751" y="1729837"/>
            <a:ext cx="1505677"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bg1"/>
                </a:solidFill>
              </a:rPr>
              <a:t>Engagement &amp; communication</a:t>
            </a:r>
          </a:p>
        </p:txBody>
      </p:sp>
      <p:sp>
        <p:nvSpPr>
          <p:cNvPr id="10" name="Rounded Rectangle 9">
            <a:extLst>
              <a:ext uri="{FF2B5EF4-FFF2-40B4-BE49-F238E27FC236}">
                <a16:creationId xmlns:a16="http://schemas.microsoft.com/office/drawing/2014/main" id="{2C4C8C42-36D5-A3F4-CAFE-BFF053315AED}"/>
              </a:ext>
            </a:extLst>
          </p:cNvPr>
          <p:cNvSpPr/>
          <p:nvPr/>
        </p:nvSpPr>
        <p:spPr>
          <a:xfrm>
            <a:off x="8357840" y="2652554"/>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400" dirty="0">
                <a:solidFill>
                  <a:schemeClr val="bg1"/>
                </a:solidFill>
                <a:cs typeface="Arial"/>
              </a:rPr>
              <a:t>Just Transition   </a:t>
            </a:r>
            <a:endParaRPr lang="en-US" sz="1400" dirty="0">
              <a:solidFill>
                <a:schemeClr val="bg1"/>
              </a:solidFill>
              <a:cs typeface="Arial"/>
            </a:endParaRPr>
          </a:p>
        </p:txBody>
      </p:sp>
      <p:sp>
        <p:nvSpPr>
          <p:cNvPr id="11" name="Rounded Rectangle 10">
            <a:extLst>
              <a:ext uri="{FF2B5EF4-FFF2-40B4-BE49-F238E27FC236}">
                <a16:creationId xmlns:a16="http://schemas.microsoft.com/office/drawing/2014/main" id="{FC5FB506-F5D5-4D34-A946-60C4E81C7BF2}"/>
              </a:ext>
            </a:extLst>
          </p:cNvPr>
          <p:cNvSpPr/>
          <p:nvPr/>
        </p:nvSpPr>
        <p:spPr>
          <a:xfrm>
            <a:off x="8357840" y="3734927"/>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dirty="0">
                <a:solidFill>
                  <a:schemeClr val="bg1"/>
                </a:solidFill>
                <a:cs typeface="Arial"/>
              </a:rPr>
              <a:t>Education &amp; skills</a:t>
            </a:r>
            <a:endParaRPr lang="en-US" sz="1400" dirty="0">
              <a:solidFill>
                <a:schemeClr val="bg1"/>
              </a:solidFill>
              <a:cs typeface="Arial"/>
            </a:endParaRPr>
          </a:p>
        </p:txBody>
      </p:sp>
      <p:sp>
        <p:nvSpPr>
          <p:cNvPr id="12" name="Rounded Rectangle 11">
            <a:extLst>
              <a:ext uri="{FF2B5EF4-FFF2-40B4-BE49-F238E27FC236}">
                <a16:creationId xmlns:a16="http://schemas.microsoft.com/office/drawing/2014/main" id="{C35056DC-EAE4-3C84-AF1B-1FD0DA1ACC4D}"/>
              </a:ext>
            </a:extLst>
          </p:cNvPr>
          <p:cNvSpPr/>
          <p:nvPr/>
        </p:nvSpPr>
        <p:spPr>
          <a:xfrm>
            <a:off x="7754438" y="4678784"/>
            <a:ext cx="138956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dirty="0">
                <a:solidFill>
                  <a:schemeClr val="bg1"/>
                </a:solidFill>
                <a:cs typeface="Arial"/>
              </a:rPr>
              <a:t>Futureproofing</a:t>
            </a:r>
          </a:p>
        </p:txBody>
      </p:sp>
      <p:sp>
        <p:nvSpPr>
          <p:cNvPr id="13" name="Rounded Rectangle 12">
            <a:extLst>
              <a:ext uri="{FF2B5EF4-FFF2-40B4-BE49-F238E27FC236}">
                <a16:creationId xmlns:a16="http://schemas.microsoft.com/office/drawing/2014/main" id="{4A658CD8-D2FC-34FE-9371-F40E98D72F2E}"/>
              </a:ext>
            </a:extLst>
          </p:cNvPr>
          <p:cNvSpPr/>
          <p:nvPr/>
        </p:nvSpPr>
        <p:spPr>
          <a:xfrm>
            <a:off x="4039614" y="1729837"/>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400" dirty="0">
                <a:solidFill>
                  <a:schemeClr val="bg1"/>
                </a:solidFill>
                <a:cs typeface="Arial"/>
              </a:rPr>
              <a:t>Co-benefits</a:t>
            </a:r>
          </a:p>
        </p:txBody>
      </p:sp>
      <p:sp>
        <p:nvSpPr>
          <p:cNvPr id="14" name="Rounded Rectangle 13">
            <a:extLst>
              <a:ext uri="{FF2B5EF4-FFF2-40B4-BE49-F238E27FC236}">
                <a16:creationId xmlns:a16="http://schemas.microsoft.com/office/drawing/2014/main" id="{7BEF1FA8-BAB8-8C12-2FA1-9E984EDD4623}"/>
              </a:ext>
            </a:extLst>
          </p:cNvPr>
          <p:cNvSpPr/>
          <p:nvPr/>
        </p:nvSpPr>
        <p:spPr>
          <a:xfrm>
            <a:off x="4808871" y="5560212"/>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dirty="0">
                <a:solidFill>
                  <a:schemeClr val="bg1"/>
                </a:solidFill>
                <a:cs typeface="Arial"/>
              </a:rPr>
              <a:t>Psychology &amp; behaviour</a:t>
            </a:r>
            <a:endParaRPr lang="en-US" sz="1400" dirty="0">
              <a:solidFill>
                <a:schemeClr val="bg1"/>
              </a:solidFill>
              <a:cs typeface="Arial"/>
            </a:endParaRPr>
          </a:p>
        </p:txBody>
      </p:sp>
      <p:sp>
        <p:nvSpPr>
          <p:cNvPr id="15" name="Rounded Rectangle 14">
            <a:extLst>
              <a:ext uri="{FF2B5EF4-FFF2-40B4-BE49-F238E27FC236}">
                <a16:creationId xmlns:a16="http://schemas.microsoft.com/office/drawing/2014/main" id="{FFA67993-FA4B-5BC0-84C8-6DCBEB22EF21}"/>
              </a:ext>
            </a:extLst>
          </p:cNvPr>
          <p:cNvSpPr/>
          <p:nvPr/>
        </p:nvSpPr>
        <p:spPr>
          <a:xfrm>
            <a:off x="3245271" y="2652554"/>
            <a:ext cx="1302977"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dirty="0">
                <a:solidFill>
                  <a:schemeClr val="bg1"/>
                </a:solidFill>
                <a:cs typeface="Arial"/>
              </a:rPr>
              <a:t>Nature</a:t>
            </a:r>
          </a:p>
        </p:txBody>
      </p:sp>
      <p:sp>
        <p:nvSpPr>
          <p:cNvPr id="16" name="Rounded Rectangle 15">
            <a:extLst>
              <a:ext uri="{FF2B5EF4-FFF2-40B4-BE49-F238E27FC236}">
                <a16:creationId xmlns:a16="http://schemas.microsoft.com/office/drawing/2014/main" id="{A613E670-D46D-BFED-C358-2E2567C02952}"/>
              </a:ext>
            </a:extLst>
          </p:cNvPr>
          <p:cNvSpPr/>
          <p:nvPr/>
        </p:nvSpPr>
        <p:spPr>
          <a:xfrm>
            <a:off x="3361386" y="4657081"/>
            <a:ext cx="1262742" cy="566058"/>
          </a:xfrm>
          <a:prstGeom prst="round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dirty="0">
                <a:solidFill>
                  <a:schemeClr val="bg1"/>
                </a:solidFill>
                <a:cs typeface="Arial"/>
              </a:rPr>
              <a:t>Circular economy</a:t>
            </a:r>
            <a:endParaRPr lang="en-US" sz="1400" dirty="0">
              <a:solidFill>
                <a:schemeClr val="bg1"/>
              </a:solidFill>
              <a:cs typeface="Arial"/>
            </a:endParaRPr>
          </a:p>
        </p:txBody>
      </p:sp>
    </p:spTree>
    <p:extLst>
      <p:ext uri="{BB962C8B-B14F-4D97-AF65-F5344CB8AC3E}">
        <p14:creationId xmlns:p14="http://schemas.microsoft.com/office/powerpoint/2010/main" val="138714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1" name="TextBox 1860">
            <a:extLst>
              <a:ext uri="{FF2B5EF4-FFF2-40B4-BE49-F238E27FC236}">
                <a16:creationId xmlns:a16="http://schemas.microsoft.com/office/drawing/2014/main" id="{E79132C0-4B82-563A-99C4-23AA1AC11A4E}"/>
              </a:ext>
            </a:extLst>
          </p:cNvPr>
          <p:cNvSpPr txBox="1"/>
          <p:nvPr/>
        </p:nvSpPr>
        <p:spPr>
          <a:xfrm>
            <a:off x="496433" y="361351"/>
            <a:ext cx="722516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a:t>
            </a:r>
            <a:r>
              <a:rPr lang="en-US" sz="3200" b="1" dirty="0">
                <a:solidFill>
                  <a:schemeClr val="tx2"/>
                </a:solidFill>
                <a:latin typeface="Arial Nova"/>
                <a:ea typeface="+mn-lt"/>
                <a:cs typeface="+mn-lt"/>
              </a:rPr>
              <a:t>participation model</a:t>
            </a:r>
          </a:p>
        </p:txBody>
      </p:sp>
      <p:pic>
        <p:nvPicPr>
          <p:cNvPr id="2" name="Picture 1" descr="A logo with text on it&#10;&#10;Description automatically generated">
            <a:extLst>
              <a:ext uri="{FF2B5EF4-FFF2-40B4-BE49-F238E27FC236}">
                <a16:creationId xmlns:a16="http://schemas.microsoft.com/office/drawing/2014/main" id="{903A05ED-2C29-ABC0-C17A-AD4FCE44AE77}"/>
              </a:ext>
            </a:extLst>
          </p:cNvPr>
          <p:cNvPicPr>
            <a:picLocks noChangeAspect="1"/>
          </p:cNvPicPr>
          <p:nvPr/>
        </p:nvPicPr>
        <p:blipFill>
          <a:blip r:embed="rId2"/>
          <a:stretch>
            <a:fillRect/>
          </a:stretch>
        </p:blipFill>
        <p:spPr>
          <a:xfrm>
            <a:off x="0" y="5393910"/>
            <a:ext cx="2573737" cy="1172082"/>
          </a:xfrm>
          <a:prstGeom prst="rect">
            <a:avLst/>
          </a:prstGeom>
        </p:spPr>
      </p:pic>
      <p:sp>
        <p:nvSpPr>
          <p:cNvPr id="3" name="Oval 2">
            <a:extLst>
              <a:ext uri="{FF2B5EF4-FFF2-40B4-BE49-F238E27FC236}">
                <a16:creationId xmlns:a16="http://schemas.microsoft.com/office/drawing/2014/main" id="{C5B02D66-76A4-091C-F38A-EF147A3A5F94}"/>
              </a:ext>
            </a:extLst>
          </p:cNvPr>
          <p:cNvSpPr/>
          <p:nvPr/>
        </p:nvSpPr>
        <p:spPr>
          <a:xfrm>
            <a:off x="4043423" y="1697562"/>
            <a:ext cx="4575782" cy="4369409"/>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ea typeface="Calibri"/>
              <a:cs typeface="Calibri"/>
            </a:endParaRPr>
          </a:p>
        </p:txBody>
      </p:sp>
      <p:sp>
        <p:nvSpPr>
          <p:cNvPr id="4" name="Oval 3">
            <a:extLst>
              <a:ext uri="{FF2B5EF4-FFF2-40B4-BE49-F238E27FC236}">
                <a16:creationId xmlns:a16="http://schemas.microsoft.com/office/drawing/2014/main" id="{8C05FEBF-592A-B9E9-454E-0AEAB53616DF}"/>
              </a:ext>
            </a:extLst>
          </p:cNvPr>
          <p:cNvSpPr/>
          <p:nvPr/>
        </p:nvSpPr>
        <p:spPr>
          <a:xfrm>
            <a:off x="4871668" y="2488452"/>
            <a:ext cx="2919292" cy="2787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chemeClr val="bg1"/>
                </a:solidFill>
                <a:latin typeface="Arial"/>
                <a:ea typeface="Calibri"/>
                <a:cs typeface="Calibri"/>
              </a:rPr>
              <a:t>Participation</a:t>
            </a:r>
            <a:endParaRPr lang="en-US" dirty="0"/>
          </a:p>
          <a:p>
            <a:pPr algn="ctr"/>
            <a:r>
              <a:rPr lang="en-US" sz="2400" b="1" dirty="0">
                <a:solidFill>
                  <a:schemeClr val="bg1"/>
                </a:solidFill>
                <a:latin typeface="Arial"/>
                <a:ea typeface="Calibri"/>
                <a:cs typeface="Calibri"/>
              </a:rPr>
              <a:t>&amp;</a:t>
            </a:r>
          </a:p>
          <a:p>
            <a:pPr algn="ctr"/>
            <a:r>
              <a:rPr lang="en-US" sz="2400" b="1" dirty="0">
                <a:solidFill>
                  <a:schemeClr val="bg1"/>
                </a:solidFill>
                <a:latin typeface="Arial"/>
                <a:ea typeface="Calibri"/>
                <a:cs typeface="Calibri"/>
              </a:rPr>
              <a:t>Engagement</a:t>
            </a:r>
          </a:p>
        </p:txBody>
      </p:sp>
      <p:sp>
        <p:nvSpPr>
          <p:cNvPr id="5" name="Rounded Rectangle 4">
            <a:extLst>
              <a:ext uri="{FF2B5EF4-FFF2-40B4-BE49-F238E27FC236}">
                <a16:creationId xmlns:a16="http://schemas.microsoft.com/office/drawing/2014/main" id="{E70743AE-B955-D1BB-B30F-2835B001C71C}"/>
              </a:ext>
            </a:extLst>
          </p:cNvPr>
          <p:cNvSpPr/>
          <p:nvPr/>
        </p:nvSpPr>
        <p:spPr>
          <a:xfrm>
            <a:off x="5297715" y="1133240"/>
            <a:ext cx="2328700" cy="1043902"/>
          </a:xfrm>
          <a:prstGeom prst="round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0" dirty="0">
                <a:solidFill>
                  <a:schemeClr val="bg1"/>
                </a:solidFill>
              </a:rPr>
              <a:t> With </a:t>
            </a:r>
            <a:r>
              <a:rPr lang="en-GB" sz="1400" b="0" dirty="0">
                <a:solidFill>
                  <a:schemeClr val="bg1"/>
                </a:solidFill>
                <a:cs typeface="Arial"/>
              </a:rPr>
              <a:t>relevant stakeholders and the public through the work of our reference groups</a:t>
            </a:r>
            <a:endParaRPr lang="en-US" sz="1400" b="0" dirty="0">
              <a:solidFill>
                <a:schemeClr val="bg1"/>
              </a:solidFill>
              <a:cs typeface="Arial"/>
            </a:endParaRPr>
          </a:p>
        </p:txBody>
      </p:sp>
      <p:sp>
        <p:nvSpPr>
          <p:cNvPr id="6" name="Rounded Rectangle 5">
            <a:extLst>
              <a:ext uri="{FF2B5EF4-FFF2-40B4-BE49-F238E27FC236}">
                <a16:creationId xmlns:a16="http://schemas.microsoft.com/office/drawing/2014/main" id="{53DCD574-0D38-74F9-E1D0-9B5F5A13A76E}"/>
              </a:ext>
            </a:extLst>
          </p:cNvPr>
          <p:cNvSpPr/>
          <p:nvPr/>
        </p:nvSpPr>
        <p:spPr>
          <a:xfrm>
            <a:off x="5297715" y="5445787"/>
            <a:ext cx="2328700" cy="1043902"/>
          </a:xfrm>
          <a:prstGeom prst="round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b="0" dirty="0">
                <a:solidFill>
                  <a:schemeClr val="bg1"/>
                </a:solidFill>
                <a:cs typeface="Arial"/>
              </a:rPr>
              <a:t>With the Wales Youth Parliament to test our conclusions with young people in Wales</a:t>
            </a:r>
            <a:endParaRPr lang="en-US" sz="1400" b="0" dirty="0">
              <a:solidFill>
                <a:schemeClr val="bg1"/>
              </a:solidFill>
              <a:cs typeface="Arial"/>
            </a:endParaRPr>
          </a:p>
        </p:txBody>
      </p:sp>
      <p:sp>
        <p:nvSpPr>
          <p:cNvPr id="7" name="Rounded Rectangle 6">
            <a:extLst>
              <a:ext uri="{FF2B5EF4-FFF2-40B4-BE49-F238E27FC236}">
                <a16:creationId xmlns:a16="http://schemas.microsoft.com/office/drawing/2014/main" id="{A09254FD-7888-51FC-6A02-0399CCB7D834}"/>
              </a:ext>
            </a:extLst>
          </p:cNvPr>
          <p:cNvSpPr/>
          <p:nvPr/>
        </p:nvSpPr>
        <p:spPr>
          <a:xfrm>
            <a:off x="8156330" y="3069523"/>
            <a:ext cx="2328700" cy="1043902"/>
          </a:xfrm>
          <a:prstGeom prst="round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GB" sz="1400" b="0" dirty="0">
                <a:solidFill>
                  <a:schemeClr val="bg1"/>
                </a:solidFill>
                <a:cs typeface="Arial"/>
              </a:rPr>
              <a:t>With Institute of Welsh Affairs to host our citizens assembly</a:t>
            </a:r>
            <a:endParaRPr lang="en-US" sz="1400" b="0" dirty="0">
              <a:solidFill>
                <a:schemeClr val="bg1"/>
              </a:solidFill>
              <a:cs typeface="Arial"/>
            </a:endParaRPr>
          </a:p>
        </p:txBody>
      </p:sp>
      <p:sp>
        <p:nvSpPr>
          <p:cNvPr id="10" name="Rounded Rectangle 9">
            <a:extLst>
              <a:ext uri="{FF2B5EF4-FFF2-40B4-BE49-F238E27FC236}">
                <a16:creationId xmlns:a16="http://schemas.microsoft.com/office/drawing/2014/main" id="{E3F33E09-B24D-A656-C442-E3DC55F6F590}"/>
              </a:ext>
            </a:extLst>
          </p:cNvPr>
          <p:cNvSpPr/>
          <p:nvPr/>
        </p:nvSpPr>
        <p:spPr>
          <a:xfrm>
            <a:off x="2261681" y="3069523"/>
            <a:ext cx="2328700" cy="1043902"/>
          </a:xfrm>
          <a:prstGeom prst="roundRect">
            <a:avLst/>
          </a:prstGeom>
          <a:solidFill>
            <a:schemeClr val="bg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US" sz="1400" b="0" dirty="0">
                <a:solidFill>
                  <a:schemeClr val="bg1"/>
                </a:solidFill>
              </a:rPr>
              <a:t>With partner organisations </a:t>
            </a:r>
            <a:r>
              <a:rPr lang="en-GB" sz="1400" b="0" dirty="0">
                <a:solidFill>
                  <a:schemeClr val="bg1"/>
                </a:solidFill>
                <a:ea typeface="Calibri"/>
                <a:cs typeface="Calibri"/>
              </a:rPr>
              <a:t>to test and socialise our conclusions</a:t>
            </a:r>
          </a:p>
        </p:txBody>
      </p:sp>
    </p:spTree>
    <p:extLst>
      <p:ext uri="{BB962C8B-B14F-4D97-AF65-F5344CB8AC3E}">
        <p14:creationId xmlns:p14="http://schemas.microsoft.com/office/powerpoint/2010/main" val="384737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1D62D954-B8DA-30AC-6F3A-1180CE19F560}"/>
              </a:ext>
            </a:extLst>
          </p:cNvPr>
          <p:cNvSpPr/>
          <p:nvPr/>
        </p:nvSpPr>
        <p:spPr>
          <a:xfrm>
            <a:off x="3786392" y="1303566"/>
            <a:ext cx="5102285" cy="5101200"/>
          </a:xfrm>
          <a:prstGeom prst="ellipse">
            <a:avLst/>
          </a:prstGeom>
          <a:solidFill>
            <a:schemeClr val="accent4"/>
          </a:solidFill>
          <a:ln w="57150">
            <a:solidFill>
              <a:srgbClr val="B52A76"/>
            </a:solid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Calibri"/>
              <a:cs typeface="Calibri"/>
            </a:endParaRPr>
          </a:p>
        </p:txBody>
      </p:sp>
      <p:sp>
        <p:nvSpPr>
          <p:cNvPr id="32" name="Oval 31">
            <a:extLst>
              <a:ext uri="{FF2B5EF4-FFF2-40B4-BE49-F238E27FC236}">
                <a16:creationId xmlns:a16="http://schemas.microsoft.com/office/drawing/2014/main" id="{F966D081-3D16-7884-088F-87D5E6254773}"/>
              </a:ext>
            </a:extLst>
          </p:cNvPr>
          <p:cNvSpPr/>
          <p:nvPr/>
        </p:nvSpPr>
        <p:spPr>
          <a:xfrm>
            <a:off x="4341334" y="1857368"/>
            <a:ext cx="3992400" cy="3993597"/>
          </a:xfrm>
          <a:prstGeom prst="ellips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Calibri"/>
              <a:cs typeface="Calibri"/>
            </a:endParaRPr>
          </a:p>
        </p:txBody>
      </p:sp>
      <p:sp>
        <p:nvSpPr>
          <p:cNvPr id="1773" name="TextBox 1772">
            <a:extLst>
              <a:ext uri="{FF2B5EF4-FFF2-40B4-BE49-F238E27FC236}">
                <a16:creationId xmlns:a16="http://schemas.microsoft.com/office/drawing/2014/main" id="{113683E6-20F9-B3BF-6493-B4976E19EE8F}"/>
              </a:ext>
            </a:extLst>
          </p:cNvPr>
          <p:cNvSpPr txBox="1"/>
          <p:nvPr/>
        </p:nvSpPr>
        <p:spPr>
          <a:xfrm>
            <a:off x="525461" y="433922"/>
            <a:ext cx="4612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a:t>
            </a:r>
            <a:r>
              <a:rPr lang="en-US" sz="3200" b="1" dirty="0">
                <a:solidFill>
                  <a:schemeClr val="tx2"/>
                </a:solidFill>
                <a:latin typeface="Arial Nova"/>
                <a:ea typeface="+mn-lt"/>
                <a:cs typeface="+mn-lt"/>
              </a:rPr>
              <a:t>framework</a:t>
            </a:r>
          </a:p>
        </p:txBody>
      </p:sp>
      <p:sp>
        <p:nvSpPr>
          <p:cNvPr id="28" name="Oval 27">
            <a:extLst>
              <a:ext uri="{FF2B5EF4-FFF2-40B4-BE49-F238E27FC236}">
                <a16:creationId xmlns:a16="http://schemas.microsoft.com/office/drawing/2014/main" id="{11AA6115-6308-D1E6-4868-92F46A298AEE}"/>
              </a:ext>
            </a:extLst>
          </p:cNvPr>
          <p:cNvSpPr/>
          <p:nvPr/>
        </p:nvSpPr>
        <p:spPr>
          <a:xfrm>
            <a:off x="4721134" y="2237766"/>
            <a:ext cx="3232800" cy="32328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Calibri"/>
              <a:cs typeface="Calibri"/>
            </a:endParaRPr>
          </a:p>
        </p:txBody>
      </p:sp>
      <p:sp>
        <p:nvSpPr>
          <p:cNvPr id="27" name="Oval 26">
            <a:extLst>
              <a:ext uri="{FF2B5EF4-FFF2-40B4-BE49-F238E27FC236}">
                <a16:creationId xmlns:a16="http://schemas.microsoft.com/office/drawing/2014/main" id="{B840BF8B-AD8E-86E7-9AEA-6D36DA66DFB4}"/>
              </a:ext>
            </a:extLst>
          </p:cNvPr>
          <p:cNvSpPr/>
          <p:nvPr/>
        </p:nvSpPr>
        <p:spPr>
          <a:xfrm>
            <a:off x="5093379" y="2610366"/>
            <a:ext cx="2488310" cy="2487600"/>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Calibri"/>
              <a:cs typeface="Calibri"/>
            </a:endParaRPr>
          </a:p>
        </p:txBody>
      </p:sp>
      <p:sp>
        <p:nvSpPr>
          <p:cNvPr id="26" name="Oval 25">
            <a:extLst>
              <a:ext uri="{FF2B5EF4-FFF2-40B4-BE49-F238E27FC236}">
                <a16:creationId xmlns:a16="http://schemas.microsoft.com/office/drawing/2014/main" id="{DD5EF4C2-ABC7-2298-A259-67E5E03AAC77}"/>
              </a:ext>
            </a:extLst>
          </p:cNvPr>
          <p:cNvSpPr/>
          <p:nvPr/>
        </p:nvSpPr>
        <p:spPr>
          <a:xfrm>
            <a:off x="5684135" y="3200720"/>
            <a:ext cx="1306799" cy="1306893"/>
          </a:xfrm>
          <a:prstGeom prst="ellipse">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ea typeface="Calibri"/>
              <a:cs typeface="Calibri"/>
            </a:endParaRPr>
          </a:p>
        </p:txBody>
      </p:sp>
      <p:sp>
        <p:nvSpPr>
          <p:cNvPr id="34" name="TextBox 33">
            <a:extLst>
              <a:ext uri="{FF2B5EF4-FFF2-40B4-BE49-F238E27FC236}">
                <a16:creationId xmlns:a16="http://schemas.microsoft.com/office/drawing/2014/main" id="{181ECC97-7E0A-1197-D3E8-0DA07FC7FD4D}"/>
              </a:ext>
            </a:extLst>
          </p:cNvPr>
          <p:cNvSpPr txBox="1"/>
          <p:nvPr/>
        </p:nvSpPr>
        <p:spPr>
          <a:xfrm>
            <a:off x="388980" y="1905217"/>
            <a:ext cx="3835613" cy="411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dirty="0">
                <a:solidFill>
                  <a:srgbClr val="B52A76"/>
                </a:solidFill>
                <a:latin typeface="Arial Nova"/>
                <a:ea typeface="Calibri"/>
                <a:cs typeface="Calibri"/>
              </a:rPr>
              <a:t>Planetary boundaries</a:t>
            </a:r>
            <a:endParaRPr lang="en-US" dirty="0">
              <a:solidFill>
                <a:srgbClr val="B52A76"/>
              </a:solidFill>
            </a:endParaRPr>
          </a:p>
        </p:txBody>
      </p:sp>
      <p:sp>
        <p:nvSpPr>
          <p:cNvPr id="36" name="TextBox 35">
            <a:extLst>
              <a:ext uri="{FF2B5EF4-FFF2-40B4-BE49-F238E27FC236}">
                <a16:creationId xmlns:a16="http://schemas.microsoft.com/office/drawing/2014/main" id="{F94B6BC0-600E-28AE-DE83-47F482757BBD}"/>
              </a:ext>
            </a:extLst>
          </p:cNvPr>
          <p:cNvSpPr txBox="1"/>
          <p:nvPr/>
        </p:nvSpPr>
        <p:spPr>
          <a:xfrm>
            <a:off x="8480825" y="1566408"/>
            <a:ext cx="3465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accent4"/>
                </a:solidFill>
                <a:ea typeface="Calibri"/>
                <a:cs typeface="Calibri"/>
              </a:rPr>
              <a:t>Well-being of Future Generations (Wales) Act 2015</a:t>
            </a:r>
          </a:p>
        </p:txBody>
      </p:sp>
      <p:sp>
        <p:nvSpPr>
          <p:cNvPr id="38" name="TextBox 37">
            <a:extLst>
              <a:ext uri="{FF2B5EF4-FFF2-40B4-BE49-F238E27FC236}">
                <a16:creationId xmlns:a16="http://schemas.microsoft.com/office/drawing/2014/main" id="{64AA9FC8-22EF-6B53-381F-C3310D03A3B0}"/>
              </a:ext>
            </a:extLst>
          </p:cNvPr>
          <p:cNvSpPr txBox="1"/>
          <p:nvPr/>
        </p:nvSpPr>
        <p:spPr>
          <a:xfrm>
            <a:off x="9347201" y="3392749"/>
            <a:ext cx="29609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accent2"/>
                </a:solidFill>
                <a:ea typeface="Calibri"/>
                <a:cs typeface="Calibri"/>
              </a:rPr>
              <a:t>Participation &amp; Engagement</a:t>
            </a:r>
          </a:p>
        </p:txBody>
      </p:sp>
      <p:sp>
        <p:nvSpPr>
          <p:cNvPr id="39" name="TextBox 38">
            <a:extLst>
              <a:ext uri="{FF2B5EF4-FFF2-40B4-BE49-F238E27FC236}">
                <a16:creationId xmlns:a16="http://schemas.microsoft.com/office/drawing/2014/main" id="{6CE4AB6D-7411-A700-1097-D6865EA7466A}"/>
              </a:ext>
            </a:extLst>
          </p:cNvPr>
          <p:cNvSpPr txBox="1"/>
          <p:nvPr/>
        </p:nvSpPr>
        <p:spPr>
          <a:xfrm>
            <a:off x="9167481" y="4574173"/>
            <a:ext cx="1628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accent1"/>
                </a:solidFill>
                <a:ea typeface="Calibri"/>
                <a:cs typeface="Calibri"/>
              </a:rPr>
              <a:t>Challenges</a:t>
            </a:r>
          </a:p>
        </p:txBody>
      </p:sp>
      <p:sp>
        <p:nvSpPr>
          <p:cNvPr id="40" name="TextBox 39">
            <a:extLst>
              <a:ext uri="{FF2B5EF4-FFF2-40B4-BE49-F238E27FC236}">
                <a16:creationId xmlns:a16="http://schemas.microsoft.com/office/drawing/2014/main" id="{828A3F9C-6F65-880F-64A1-99C5D0656A36}"/>
              </a:ext>
            </a:extLst>
          </p:cNvPr>
          <p:cNvSpPr txBox="1"/>
          <p:nvPr/>
        </p:nvSpPr>
        <p:spPr>
          <a:xfrm>
            <a:off x="8971322" y="2602689"/>
            <a:ext cx="2602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chemeClr val="accent3"/>
                </a:solidFill>
                <a:ea typeface="Calibri"/>
                <a:cs typeface="Calibri"/>
              </a:rPr>
              <a:t>Crosscutting domains</a:t>
            </a:r>
            <a:endParaRPr lang="en-US" sz="1800" dirty="0">
              <a:solidFill>
                <a:schemeClr val="accent3"/>
              </a:solidFill>
            </a:endParaRPr>
          </a:p>
        </p:txBody>
      </p:sp>
      <p:sp>
        <p:nvSpPr>
          <p:cNvPr id="41" name="TextBox 40">
            <a:extLst>
              <a:ext uri="{FF2B5EF4-FFF2-40B4-BE49-F238E27FC236}">
                <a16:creationId xmlns:a16="http://schemas.microsoft.com/office/drawing/2014/main" id="{829227CA-8BC6-7035-3EE7-4F20E2564363}"/>
              </a:ext>
            </a:extLst>
          </p:cNvPr>
          <p:cNvSpPr txBox="1"/>
          <p:nvPr/>
        </p:nvSpPr>
        <p:spPr>
          <a:xfrm>
            <a:off x="5803654" y="3592556"/>
            <a:ext cx="1067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chemeClr val="bg1"/>
                </a:solidFill>
                <a:latin typeface="Arial Nova"/>
                <a:ea typeface="Calibri"/>
                <a:cs typeface="Calibri"/>
              </a:rPr>
              <a:t>Net Zero 2035</a:t>
            </a:r>
            <a:endParaRPr lang="en-US" sz="1400" dirty="0">
              <a:solidFill>
                <a:schemeClr val="bg1"/>
              </a:solidFill>
              <a:ea typeface="Calibri"/>
              <a:cs typeface="Calibri"/>
            </a:endParaRPr>
          </a:p>
        </p:txBody>
      </p:sp>
      <p:pic>
        <p:nvPicPr>
          <p:cNvPr id="2" name="Picture 1" descr="A logo with text on it&#10;&#10;Description automatically generated">
            <a:extLst>
              <a:ext uri="{FF2B5EF4-FFF2-40B4-BE49-F238E27FC236}">
                <a16:creationId xmlns:a16="http://schemas.microsoft.com/office/drawing/2014/main" id="{755DD097-3DC5-3F11-0853-5AE2E60490D7}"/>
              </a:ext>
            </a:extLst>
          </p:cNvPr>
          <p:cNvPicPr>
            <a:picLocks noChangeAspect="1"/>
          </p:cNvPicPr>
          <p:nvPr/>
        </p:nvPicPr>
        <p:blipFill>
          <a:blip r:embed="rId2"/>
          <a:stretch>
            <a:fillRect/>
          </a:stretch>
        </p:blipFill>
        <p:spPr>
          <a:xfrm>
            <a:off x="0" y="5393910"/>
            <a:ext cx="2573737" cy="1172082"/>
          </a:xfrm>
          <a:prstGeom prst="rect">
            <a:avLst/>
          </a:prstGeom>
        </p:spPr>
      </p:pic>
      <p:cxnSp>
        <p:nvCxnSpPr>
          <p:cNvPr id="4" name="Straight Connector 3">
            <a:extLst>
              <a:ext uri="{FF2B5EF4-FFF2-40B4-BE49-F238E27FC236}">
                <a16:creationId xmlns:a16="http://schemas.microsoft.com/office/drawing/2014/main" id="{C97D6E2E-D519-6F2E-5AC5-B4BC99912652}"/>
              </a:ext>
            </a:extLst>
          </p:cNvPr>
          <p:cNvCxnSpPr/>
          <p:nvPr/>
        </p:nvCxnSpPr>
        <p:spPr>
          <a:xfrm>
            <a:off x="1611086" y="2309091"/>
            <a:ext cx="2438400" cy="0"/>
          </a:xfrm>
          <a:prstGeom prst="line">
            <a:avLst/>
          </a:prstGeom>
          <a:ln>
            <a:solidFill>
              <a:srgbClr val="B52A76"/>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34F2694-C653-82B1-6C69-C4B865F7F38D}"/>
              </a:ext>
            </a:extLst>
          </p:cNvPr>
          <p:cNvCxnSpPr>
            <a:cxnSpLocks/>
          </p:cNvCxnSpPr>
          <p:nvPr/>
        </p:nvCxnSpPr>
        <p:spPr>
          <a:xfrm>
            <a:off x="7508258" y="1918715"/>
            <a:ext cx="939056"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63F71B8-EE56-5580-F014-894A5B008042}"/>
              </a:ext>
            </a:extLst>
          </p:cNvPr>
          <p:cNvCxnSpPr>
            <a:cxnSpLocks/>
          </p:cNvCxnSpPr>
          <p:nvPr/>
        </p:nvCxnSpPr>
        <p:spPr>
          <a:xfrm>
            <a:off x="7721600" y="2781684"/>
            <a:ext cx="1185664"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6C9F8D3-A7AB-E836-8836-3B8156E3146E}"/>
              </a:ext>
            </a:extLst>
          </p:cNvPr>
          <p:cNvCxnSpPr>
            <a:cxnSpLocks/>
          </p:cNvCxnSpPr>
          <p:nvPr/>
        </p:nvCxnSpPr>
        <p:spPr>
          <a:xfrm>
            <a:off x="7736114" y="3717788"/>
            <a:ext cx="1489766"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2EA15B5-DA19-A236-0C50-FA3DB15735BC}"/>
              </a:ext>
            </a:extLst>
          </p:cNvPr>
          <p:cNvCxnSpPr>
            <a:cxnSpLocks/>
          </p:cNvCxnSpPr>
          <p:nvPr/>
        </p:nvCxnSpPr>
        <p:spPr>
          <a:xfrm>
            <a:off x="6778171" y="4725900"/>
            <a:ext cx="2391771" cy="0"/>
          </a:xfrm>
          <a:prstGeom prst="line">
            <a:avLst/>
          </a:prstGeom>
          <a:ln>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28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9B905DA6-8881-2082-C399-E975CEB54A31}"/>
              </a:ext>
            </a:extLst>
          </p:cNvPr>
          <p:cNvSpPr txBox="1"/>
          <p:nvPr/>
        </p:nvSpPr>
        <p:spPr>
          <a:xfrm>
            <a:off x="510947" y="419408"/>
            <a:ext cx="25915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latin typeface="Arial Nova"/>
                <a:ea typeface="Calibri"/>
                <a:cs typeface="Calibri"/>
              </a:rPr>
              <a:t>Our timeline</a:t>
            </a:r>
            <a:endParaRPr lang="en-US" sz="3200" b="1" dirty="0">
              <a:solidFill>
                <a:schemeClr val="tx2"/>
              </a:solidFill>
              <a:latin typeface="Arial Nova"/>
              <a:ea typeface="+mn-lt"/>
              <a:cs typeface="+mn-lt"/>
            </a:endParaRPr>
          </a:p>
        </p:txBody>
      </p:sp>
      <p:pic>
        <p:nvPicPr>
          <p:cNvPr id="2" name="Picture 1" descr="A logo with text on it&#10;&#10;Description automatically generated">
            <a:extLst>
              <a:ext uri="{FF2B5EF4-FFF2-40B4-BE49-F238E27FC236}">
                <a16:creationId xmlns:a16="http://schemas.microsoft.com/office/drawing/2014/main" id="{9B8790A8-2BC3-DF6D-7A84-7B0FC55A914D}"/>
              </a:ext>
            </a:extLst>
          </p:cNvPr>
          <p:cNvPicPr>
            <a:picLocks noChangeAspect="1"/>
          </p:cNvPicPr>
          <p:nvPr/>
        </p:nvPicPr>
        <p:blipFill>
          <a:blip r:embed="rId2"/>
          <a:stretch>
            <a:fillRect/>
          </a:stretch>
        </p:blipFill>
        <p:spPr>
          <a:xfrm>
            <a:off x="0" y="5393910"/>
            <a:ext cx="2573737" cy="1172082"/>
          </a:xfrm>
          <a:prstGeom prst="rect">
            <a:avLst/>
          </a:prstGeom>
        </p:spPr>
      </p:pic>
      <p:sp>
        <p:nvSpPr>
          <p:cNvPr id="3" name="Rectangle 2" descr="Brain in head with solid fill">
            <a:extLst>
              <a:ext uri="{FF2B5EF4-FFF2-40B4-BE49-F238E27FC236}">
                <a16:creationId xmlns:a16="http://schemas.microsoft.com/office/drawing/2014/main" id="{99D89BA8-B57C-4FE7-1AD3-5797B0D6EECB}"/>
              </a:ext>
            </a:extLst>
          </p:cNvPr>
          <p:cNvSpPr/>
          <p:nvPr/>
        </p:nvSpPr>
        <p:spPr>
          <a:xfrm>
            <a:off x="1640344" y="1480118"/>
            <a:ext cx="498831" cy="514484"/>
          </a:xfrm>
          <a:prstGeom prst="rect">
            <a:avLst/>
          </a:prstGeom>
          <a:blipFill>
            <a:blip r:embed="rId3">
              <a:extLs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6">
              <a:alpha val="90000"/>
              <a:hueOff val="0"/>
              <a:satOff val="0"/>
              <a:lumOff val="0"/>
              <a:alphaOff val="0"/>
            </a:schemeClr>
          </a:effectRef>
          <a:fontRef idx="minor">
            <a:schemeClr val="lt1"/>
          </a:fontRef>
        </p:style>
        <p:txBody>
          <a:bodyPr/>
          <a:lstStyle/>
          <a:p>
            <a:endParaRPr lang="en-GB" dirty="0"/>
          </a:p>
        </p:txBody>
      </p:sp>
      <p:sp>
        <p:nvSpPr>
          <p:cNvPr id="4" name="Rectangle 3" descr="Microscope with solid fill">
            <a:extLst>
              <a:ext uri="{FF2B5EF4-FFF2-40B4-BE49-F238E27FC236}">
                <a16:creationId xmlns:a16="http://schemas.microsoft.com/office/drawing/2014/main" id="{67B34C58-C8FF-BFB4-BCF2-8DF6216EB025}"/>
              </a:ext>
            </a:extLst>
          </p:cNvPr>
          <p:cNvSpPr/>
          <p:nvPr/>
        </p:nvSpPr>
        <p:spPr>
          <a:xfrm>
            <a:off x="3762300" y="1461330"/>
            <a:ext cx="552599" cy="552059"/>
          </a:xfrm>
          <a:prstGeom prst="rect">
            <a:avLst/>
          </a:prstGeom>
          <a:blipFill>
            <a:blip r:embed="rId5">
              <a:extLs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6">
              <a:alpha val="90000"/>
              <a:hueOff val="0"/>
              <a:satOff val="0"/>
              <a:lumOff val="0"/>
              <a:alphaOff val="-10000"/>
            </a:schemeClr>
          </a:effectRef>
          <a:fontRef idx="minor">
            <a:schemeClr val="lt1"/>
          </a:fontRef>
        </p:style>
        <p:txBody>
          <a:bodyPr/>
          <a:lstStyle/>
          <a:p>
            <a:endParaRPr lang="en-GB" dirty="0"/>
          </a:p>
        </p:txBody>
      </p:sp>
      <p:sp>
        <p:nvSpPr>
          <p:cNvPr id="5" name="Rectangle 4" descr="Clipboard Mixed with solid fill">
            <a:extLst>
              <a:ext uri="{FF2B5EF4-FFF2-40B4-BE49-F238E27FC236}">
                <a16:creationId xmlns:a16="http://schemas.microsoft.com/office/drawing/2014/main" id="{0401EFB5-78B4-3002-C10B-689C3DC371B3}"/>
              </a:ext>
            </a:extLst>
          </p:cNvPr>
          <p:cNvSpPr/>
          <p:nvPr/>
        </p:nvSpPr>
        <p:spPr>
          <a:xfrm>
            <a:off x="6014375" y="1530252"/>
            <a:ext cx="506149" cy="505655"/>
          </a:xfrm>
          <a:prstGeom prst="rect">
            <a:avLst/>
          </a:prstGeom>
          <a:blipFill>
            <a:blip r:embed="rId7">
              <a:extLs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6">
              <a:alpha val="90000"/>
              <a:hueOff val="0"/>
              <a:satOff val="0"/>
              <a:lumOff val="0"/>
              <a:alphaOff val="-20000"/>
            </a:schemeClr>
          </a:effectRef>
          <a:fontRef idx="minor">
            <a:schemeClr val="lt1"/>
          </a:fontRef>
        </p:style>
        <p:txBody>
          <a:bodyPr/>
          <a:lstStyle/>
          <a:p>
            <a:endParaRPr lang="en-GB" dirty="0"/>
          </a:p>
        </p:txBody>
      </p:sp>
      <p:sp>
        <p:nvSpPr>
          <p:cNvPr id="6" name="Rectangle 5" descr="Customer review with solid fill">
            <a:extLst>
              <a:ext uri="{FF2B5EF4-FFF2-40B4-BE49-F238E27FC236}">
                <a16:creationId xmlns:a16="http://schemas.microsoft.com/office/drawing/2014/main" id="{4153C8DC-8442-31CE-17C0-F3B38E868D87}"/>
              </a:ext>
            </a:extLst>
          </p:cNvPr>
          <p:cNvSpPr/>
          <p:nvPr/>
        </p:nvSpPr>
        <p:spPr>
          <a:xfrm>
            <a:off x="8231977" y="1553283"/>
            <a:ext cx="482926" cy="482454"/>
          </a:xfrm>
          <a:prstGeom prst="rect">
            <a:avLst/>
          </a:prstGeom>
          <a:blipFill>
            <a:blip r:embed="rId9">
              <a:extLs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6">
              <a:alpha val="90000"/>
              <a:hueOff val="0"/>
              <a:satOff val="0"/>
              <a:lumOff val="0"/>
              <a:alphaOff val="-30000"/>
            </a:schemeClr>
          </a:effectRef>
          <a:fontRef idx="minor">
            <a:schemeClr val="lt1"/>
          </a:fontRef>
        </p:style>
        <p:txBody>
          <a:bodyPr/>
          <a:lstStyle/>
          <a:p>
            <a:endParaRPr lang="en-GB" dirty="0"/>
          </a:p>
        </p:txBody>
      </p:sp>
      <p:sp>
        <p:nvSpPr>
          <p:cNvPr id="7" name="Rectangle 6" descr="Bank with solid fill">
            <a:extLst>
              <a:ext uri="{FF2B5EF4-FFF2-40B4-BE49-F238E27FC236}">
                <a16:creationId xmlns:a16="http://schemas.microsoft.com/office/drawing/2014/main" id="{F1B67099-2220-74B7-5E75-4EB7CBA69637}"/>
              </a:ext>
            </a:extLst>
          </p:cNvPr>
          <p:cNvSpPr/>
          <p:nvPr/>
        </p:nvSpPr>
        <p:spPr>
          <a:xfrm>
            <a:off x="10426537" y="1599003"/>
            <a:ext cx="482926" cy="482454"/>
          </a:xfrm>
          <a:prstGeom prst="rect">
            <a:avLst/>
          </a:prstGeom>
          <a:blipFill>
            <a:blip r:embed="rId11">
              <a:extLs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6">
              <a:alpha val="90000"/>
              <a:hueOff val="0"/>
              <a:satOff val="0"/>
              <a:lumOff val="0"/>
              <a:alphaOff val="-40000"/>
            </a:schemeClr>
          </a:effectRef>
          <a:fontRef idx="minor">
            <a:schemeClr val="lt1"/>
          </a:fontRef>
        </p:style>
        <p:txBody>
          <a:bodyPr/>
          <a:lstStyle/>
          <a:p>
            <a:endParaRPr lang="en-GB" dirty="0"/>
          </a:p>
        </p:txBody>
      </p:sp>
      <p:cxnSp>
        <p:nvCxnSpPr>
          <p:cNvPr id="9" name="Straight Connector 8">
            <a:extLst>
              <a:ext uri="{FF2B5EF4-FFF2-40B4-BE49-F238E27FC236}">
                <a16:creationId xmlns:a16="http://schemas.microsoft.com/office/drawing/2014/main" id="{B2C6D44F-30A8-FE47-74F2-C4C71EC67784}"/>
              </a:ext>
            </a:extLst>
          </p:cNvPr>
          <p:cNvCxnSpPr/>
          <p:nvPr/>
        </p:nvCxnSpPr>
        <p:spPr>
          <a:xfrm>
            <a:off x="754380" y="3234690"/>
            <a:ext cx="10858500" cy="0"/>
          </a:xfrm>
          <a:prstGeom prst="line">
            <a:avLst/>
          </a:prstGeom>
          <a:ln w="28575">
            <a:solidFill>
              <a:schemeClr val="tx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9F1440A8-4F7A-B9EE-8A6C-BC18D02A21DB}"/>
              </a:ext>
            </a:extLst>
          </p:cNvPr>
          <p:cNvSpPr/>
          <p:nvPr/>
        </p:nvSpPr>
        <p:spPr>
          <a:xfrm>
            <a:off x="1725930" y="3120390"/>
            <a:ext cx="228600" cy="22860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AE77796-B777-A9E2-B501-A81D5290F378}"/>
              </a:ext>
            </a:extLst>
          </p:cNvPr>
          <p:cNvSpPr/>
          <p:nvPr/>
        </p:nvSpPr>
        <p:spPr>
          <a:xfrm>
            <a:off x="3935157" y="3120390"/>
            <a:ext cx="228600" cy="22860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9B66433-42DD-64A4-4D2F-9536CC11ECEC}"/>
              </a:ext>
            </a:extLst>
          </p:cNvPr>
          <p:cNvSpPr/>
          <p:nvPr/>
        </p:nvSpPr>
        <p:spPr>
          <a:xfrm>
            <a:off x="6144384" y="3120390"/>
            <a:ext cx="228600" cy="22860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D0934F1-197C-4112-273E-BF2EC731D768}"/>
              </a:ext>
            </a:extLst>
          </p:cNvPr>
          <p:cNvSpPr/>
          <p:nvPr/>
        </p:nvSpPr>
        <p:spPr>
          <a:xfrm>
            <a:off x="10562838" y="3120390"/>
            <a:ext cx="228600" cy="22860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B1F6B94-9E6E-76DA-DA5E-CDFF3BC5B47A}"/>
              </a:ext>
            </a:extLst>
          </p:cNvPr>
          <p:cNvSpPr/>
          <p:nvPr/>
        </p:nvSpPr>
        <p:spPr>
          <a:xfrm>
            <a:off x="8353611" y="3120390"/>
            <a:ext cx="228600" cy="228600"/>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8E325F4-79FD-1035-E860-611CD0F575AE}"/>
              </a:ext>
            </a:extLst>
          </p:cNvPr>
          <p:cNvSpPr txBox="1"/>
          <p:nvPr/>
        </p:nvSpPr>
        <p:spPr>
          <a:xfrm>
            <a:off x="888683" y="2116307"/>
            <a:ext cx="1957388" cy="553998"/>
          </a:xfrm>
          <a:prstGeom prst="rect">
            <a:avLst/>
          </a:prstGeom>
          <a:noFill/>
        </p:spPr>
        <p:txBody>
          <a:bodyPr wrap="square" anchor="t" anchorCtr="0">
            <a:spAutoFit/>
          </a:bodyPr>
          <a:lstStyle/>
          <a:p>
            <a:pPr lvl="0" algn="ctr"/>
            <a:r>
              <a:rPr lang="en-GB" sz="1600" b="1" dirty="0">
                <a:solidFill>
                  <a:schemeClr val="accent1"/>
                </a:solidFill>
                <a:latin typeface="+mn-lt"/>
                <a:ea typeface="Calibri"/>
                <a:cs typeface="Calibri"/>
              </a:rPr>
              <a:t>Jan – Jun 2023</a:t>
            </a:r>
            <a:br>
              <a:rPr lang="en-GB" sz="1600" b="1" dirty="0">
                <a:solidFill>
                  <a:schemeClr val="accent1"/>
                </a:solidFill>
                <a:latin typeface="+mn-lt"/>
                <a:ea typeface="Calibri"/>
                <a:cs typeface="Calibri"/>
              </a:rPr>
            </a:br>
            <a:r>
              <a:rPr lang="en-GB" sz="1400" dirty="0">
                <a:solidFill>
                  <a:schemeClr val="tx2"/>
                </a:solidFill>
                <a:latin typeface="+mn-lt"/>
                <a:ea typeface="Calibri"/>
                <a:cs typeface="Calibri"/>
              </a:rPr>
              <a:t>Set up</a:t>
            </a:r>
            <a:endParaRPr lang="en-GB" sz="1600" dirty="0">
              <a:solidFill>
                <a:schemeClr val="tx2"/>
              </a:solidFill>
            </a:endParaRPr>
          </a:p>
        </p:txBody>
      </p:sp>
      <p:sp>
        <p:nvSpPr>
          <p:cNvPr id="17" name="TextBox 16">
            <a:extLst>
              <a:ext uri="{FF2B5EF4-FFF2-40B4-BE49-F238E27FC236}">
                <a16:creationId xmlns:a16="http://schemas.microsoft.com/office/drawing/2014/main" id="{B92A56E4-5617-33A3-9648-B284100C00EE}"/>
              </a:ext>
            </a:extLst>
          </p:cNvPr>
          <p:cNvSpPr txBox="1"/>
          <p:nvPr/>
        </p:nvSpPr>
        <p:spPr>
          <a:xfrm>
            <a:off x="2648794" y="2116307"/>
            <a:ext cx="2643406" cy="553998"/>
          </a:xfrm>
          <a:prstGeom prst="rect">
            <a:avLst/>
          </a:prstGeom>
          <a:noFill/>
        </p:spPr>
        <p:txBody>
          <a:bodyPr wrap="square" anchor="t" anchorCtr="0">
            <a:spAutoFit/>
          </a:bodyPr>
          <a:lstStyle/>
          <a:p>
            <a:pPr lvl="0" algn="ctr"/>
            <a:r>
              <a:rPr lang="en-GB" sz="1600" b="1" dirty="0">
                <a:solidFill>
                  <a:schemeClr val="accent1"/>
                </a:solidFill>
                <a:latin typeface="+mn-lt"/>
                <a:ea typeface="Calibri"/>
                <a:cs typeface="Calibri"/>
              </a:rPr>
              <a:t>Jul – Dec 2023 </a:t>
            </a:r>
            <a:br>
              <a:rPr lang="en-GB" sz="1600" b="1" dirty="0">
                <a:solidFill>
                  <a:schemeClr val="accent1"/>
                </a:solidFill>
                <a:latin typeface="+mn-lt"/>
                <a:ea typeface="Calibri"/>
                <a:cs typeface="Calibri"/>
              </a:rPr>
            </a:br>
            <a:r>
              <a:rPr lang="en-GB" sz="1400" dirty="0">
                <a:solidFill>
                  <a:schemeClr val="tx2"/>
                </a:solidFill>
                <a:latin typeface="+mn-lt"/>
                <a:ea typeface="Calibri"/>
                <a:cs typeface="Calibri"/>
              </a:rPr>
              <a:t>Collection of evidence</a:t>
            </a:r>
            <a:endParaRPr lang="en-GB" sz="1200" dirty="0">
              <a:solidFill>
                <a:schemeClr val="tx2"/>
              </a:solidFill>
            </a:endParaRPr>
          </a:p>
        </p:txBody>
      </p:sp>
      <p:sp>
        <p:nvSpPr>
          <p:cNvPr id="18" name="TextBox 17">
            <a:extLst>
              <a:ext uri="{FF2B5EF4-FFF2-40B4-BE49-F238E27FC236}">
                <a16:creationId xmlns:a16="http://schemas.microsoft.com/office/drawing/2014/main" id="{E481D0D8-425C-6096-DE41-B6032B0E48BE}"/>
              </a:ext>
            </a:extLst>
          </p:cNvPr>
          <p:cNvSpPr txBox="1"/>
          <p:nvPr/>
        </p:nvSpPr>
        <p:spPr>
          <a:xfrm>
            <a:off x="5266373" y="2116307"/>
            <a:ext cx="1957388" cy="984885"/>
          </a:xfrm>
          <a:prstGeom prst="rect">
            <a:avLst/>
          </a:prstGeom>
          <a:noFill/>
        </p:spPr>
        <p:txBody>
          <a:bodyPr wrap="square" anchor="t" anchorCtr="0">
            <a:spAutoFit/>
          </a:bodyPr>
          <a:lstStyle/>
          <a:p>
            <a:pPr lvl="0" algn="ctr"/>
            <a:r>
              <a:rPr lang="en-GB" sz="1600" b="1" dirty="0">
                <a:solidFill>
                  <a:schemeClr val="accent1"/>
                </a:solidFill>
                <a:latin typeface="+mn-lt"/>
                <a:ea typeface="Calibri"/>
                <a:cs typeface="Calibri"/>
              </a:rPr>
              <a:t>Jan – Mar 2024</a:t>
            </a:r>
            <a:br>
              <a:rPr lang="en-GB" sz="1600" b="1" dirty="0">
                <a:solidFill>
                  <a:schemeClr val="accent1"/>
                </a:solidFill>
                <a:latin typeface="+mn-lt"/>
                <a:ea typeface="Calibri"/>
                <a:cs typeface="Calibri"/>
              </a:rPr>
            </a:br>
            <a:r>
              <a:rPr lang="en-GB" sz="1400" dirty="0">
                <a:solidFill>
                  <a:schemeClr val="tx2"/>
                </a:solidFill>
                <a:latin typeface="+mn-lt"/>
                <a:ea typeface="Calibri"/>
                <a:cs typeface="Calibri"/>
              </a:rPr>
              <a:t>Synthesis of evidence &amp; development of draft conclusions </a:t>
            </a:r>
            <a:endParaRPr lang="en-GB" sz="1200" dirty="0">
              <a:solidFill>
                <a:schemeClr val="tx2"/>
              </a:solidFill>
            </a:endParaRPr>
          </a:p>
        </p:txBody>
      </p:sp>
      <p:sp>
        <p:nvSpPr>
          <p:cNvPr id="21" name="TextBox 20">
            <a:extLst>
              <a:ext uri="{FF2B5EF4-FFF2-40B4-BE49-F238E27FC236}">
                <a16:creationId xmlns:a16="http://schemas.microsoft.com/office/drawing/2014/main" id="{C69D45C0-EC47-56BD-35F4-39FC453DCF56}"/>
              </a:ext>
            </a:extLst>
          </p:cNvPr>
          <p:cNvSpPr txBox="1"/>
          <p:nvPr/>
        </p:nvSpPr>
        <p:spPr>
          <a:xfrm>
            <a:off x="7392144" y="2116307"/>
            <a:ext cx="1957388" cy="769441"/>
          </a:xfrm>
          <a:prstGeom prst="rect">
            <a:avLst/>
          </a:prstGeom>
          <a:noFill/>
        </p:spPr>
        <p:txBody>
          <a:bodyPr wrap="square" anchor="t" anchorCtr="0">
            <a:spAutoFit/>
          </a:bodyPr>
          <a:lstStyle/>
          <a:p>
            <a:pPr lvl="0" algn="ctr"/>
            <a:r>
              <a:rPr lang="en-GB" sz="1600" b="1" dirty="0">
                <a:solidFill>
                  <a:schemeClr val="accent1"/>
                </a:solidFill>
                <a:latin typeface="+mn-lt"/>
                <a:ea typeface="Calibri"/>
                <a:cs typeface="Calibri"/>
              </a:rPr>
              <a:t>Apr – May 2024</a:t>
            </a:r>
            <a:br>
              <a:rPr lang="en-GB" sz="1600" b="1" dirty="0">
                <a:solidFill>
                  <a:schemeClr val="accent1"/>
                </a:solidFill>
                <a:latin typeface="+mn-lt"/>
                <a:ea typeface="Calibri"/>
                <a:cs typeface="Calibri"/>
              </a:rPr>
            </a:br>
            <a:r>
              <a:rPr lang="en-GB" sz="1400" dirty="0">
                <a:solidFill>
                  <a:schemeClr val="tx2"/>
                </a:solidFill>
                <a:latin typeface="+mn-lt"/>
                <a:ea typeface="Calibri"/>
                <a:cs typeface="Calibri"/>
              </a:rPr>
              <a:t>Early conclusions tested publicly</a:t>
            </a:r>
            <a:endParaRPr lang="en-GB" sz="1200" dirty="0">
              <a:solidFill>
                <a:schemeClr val="tx2"/>
              </a:solidFill>
            </a:endParaRPr>
          </a:p>
        </p:txBody>
      </p:sp>
      <p:sp>
        <p:nvSpPr>
          <p:cNvPr id="22" name="TextBox 21">
            <a:extLst>
              <a:ext uri="{FF2B5EF4-FFF2-40B4-BE49-F238E27FC236}">
                <a16:creationId xmlns:a16="http://schemas.microsoft.com/office/drawing/2014/main" id="{93BDEB14-C176-2D89-B8A1-3CB3F722C41E}"/>
              </a:ext>
            </a:extLst>
          </p:cNvPr>
          <p:cNvSpPr txBox="1"/>
          <p:nvPr/>
        </p:nvSpPr>
        <p:spPr>
          <a:xfrm>
            <a:off x="9624392" y="2116307"/>
            <a:ext cx="1957388" cy="769441"/>
          </a:xfrm>
          <a:prstGeom prst="rect">
            <a:avLst/>
          </a:prstGeom>
          <a:noFill/>
        </p:spPr>
        <p:txBody>
          <a:bodyPr wrap="square" anchor="t" anchorCtr="0">
            <a:spAutoFit/>
          </a:bodyPr>
          <a:lstStyle/>
          <a:p>
            <a:pPr lvl="0" algn="ctr"/>
            <a:r>
              <a:rPr lang="en-GB" sz="1600" b="1" dirty="0">
                <a:solidFill>
                  <a:schemeClr val="accent1"/>
                </a:solidFill>
                <a:latin typeface="+mn-lt"/>
                <a:ea typeface="Calibri"/>
                <a:cs typeface="Calibri"/>
              </a:rPr>
              <a:t>Jun – Jul 2024</a:t>
            </a:r>
            <a:br>
              <a:rPr lang="en-GB" sz="1600" b="1" dirty="0">
                <a:solidFill>
                  <a:schemeClr val="accent1"/>
                </a:solidFill>
                <a:latin typeface="+mn-lt"/>
                <a:ea typeface="Calibri"/>
                <a:cs typeface="Calibri"/>
              </a:rPr>
            </a:br>
            <a:r>
              <a:rPr lang="en-GB" sz="1400" dirty="0">
                <a:solidFill>
                  <a:schemeClr val="tx2"/>
                </a:solidFill>
                <a:latin typeface="+mn-lt"/>
                <a:ea typeface="Calibri"/>
                <a:cs typeface="Calibri"/>
              </a:rPr>
              <a:t>Finalise report for presentation</a:t>
            </a:r>
            <a:endParaRPr lang="en-GB" sz="1200" dirty="0">
              <a:solidFill>
                <a:schemeClr val="tx2"/>
              </a:solidFill>
            </a:endParaRPr>
          </a:p>
        </p:txBody>
      </p:sp>
      <p:sp>
        <p:nvSpPr>
          <p:cNvPr id="23" name="TextBox 22">
            <a:extLst>
              <a:ext uri="{FF2B5EF4-FFF2-40B4-BE49-F238E27FC236}">
                <a16:creationId xmlns:a16="http://schemas.microsoft.com/office/drawing/2014/main" id="{93B6671D-CD48-E564-642D-0EE215529292}"/>
              </a:ext>
            </a:extLst>
          </p:cNvPr>
          <p:cNvSpPr txBox="1"/>
          <p:nvPr/>
        </p:nvSpPr>
        <p:spPr>
          <a:xfrm>
            <a:off x="888683" y="3510767"/>
            <a:ext cx="2005124" cy="1200329"/>
          </a:xfrm>
          <a:prstGeom prst="rect">
            <a:avLst/>
          </a:prstGeom>
          <a:noFill/>
        </p:spPr>
        <p:txBody>
          <a:bodyPr wrap="square" anchor="t" anchorCtr="0">
            <a:spAutoFit/>
          </a:bodyPr>
          <a:lstStyle/>
          <a:p>
            <a:pPr lvl="0"/>
            <a:r>
              <a:rPr lang="en-GB" sz="1200" dirty="0">
                <a:solidFill>
                  <a:schemeClr val="tx2"/>
                </a:solidFill>
                <a:latin typeface="+mn-lt"/>
                <a:ea typeface="Calibri"/>
                <a:cs typeface="Calibri"/>
              </a:rPr>
              <a:t>Goals, ways of working, challenge setting, challenge reference groups, public participation arrangements, reporting structures</a:t>
            </a:r>
            <a:endParaRPr lang="en-GB" sz="1050" dirty="0"/>
          </a:p>
        </p:txBody>
      </p:sp>
      <p:sp>
        <p:nvSpPr>
          <p:cNvPr id="24" name="TextBox 23">
            <a:extLst>
              <a:ext uri="{FF2B5EF4-FFF2-40B4-BE49-F238E27FC236}">
                <a16:creationId xmlns:a16="http://schemas.microsoft.com/office/drawing/2014/main" id="{2E0099A0-655A-F51B-2E2D-E58BEB02CA0E}"/>
              </a:ext>
            </a:extLst>
          </p:cNvPr>
          <p:cNvSpPr txBox="1"/>
          <p:nvPr/>
        </p:nvSpPr>
        <p:spPr>
          <a:xfrm>
            <a:off x="3184263" y="3510767"/>
            <a:ext cx="1925619" cy="1200329"/>
          </a:xfrm>
          <a:prstGeom prst="rect">
            <a:avLst/>
          </a:prstGeom>
          <a:noFill/>
        </p:spPr>
        <p:txBody>
          <a:bodyPr wrap="square" anchor="t" anchorCtr="0">
            <a:spAutoFit/>
          </a:bodyPr>
          <a:lstStyle/>
          <a:p>
            <a:pPr lvl="0"/>
            <a:r>
              <a:rPr lang="en-GB" sz="1200" dirty="0">
                <a:solidFill>
                  <a:schemeClr val="tx2"/>
                </a:solidFill>
                <a:latin typeface="+mn-lt"/>
                <a:ea typeface="Calibri"/>
                <a:cs typeface="Calibri"/>
              </a:rPr>
              <a:t>Including </a:t>
            </a:r>
            <a:r>
              <a:rPr lang="en-GB" sz="1200" dirty="0">
                <a:solidFill>
                  <a:schemeClr val="tx2"/>
                </a:solidFill>
                <a:ea typeface="Calibri"/>
                <a:cs typeface="Calibri"/>
              </a:rPr>
              <a:t>open public </a:t>
            </a:r>
            <a:r>
              <a:rPr lang="en-GB" sz="1200" dirty="0">
                <a:solidFill>
                  <a:schemeClr val="tx2"/>
                </a:solidFill>
                <a:latin typeface="+mn-lt"/>
                <a:ea typeface="Calibri"/>
                <a:cs typeface="Calibri"/>
              </a:rPr>
              <a:t>consultation on challenges – food, energy, buildings, connections, education and the future of work</a:t>
            </a:r>
            <a:endParaRPr lang="en-GB" sz="1050" dirty="0"/>
          </a:p>
        </p:txBody>
      </p:sp>
      <p:sp>
        <p:nvSpPr>
          <p:cNvPr id="25" name="TextBox 24">
            <a:extLst>
              <a:ext uri="{FF2B5EF4-FFF2-40B4-BE49-F238E27FC236}">
                <a16:creationId xmlns:a16="http://schemas.microsoft.com/office/drawing/2014/main" id="{888199E3-D04D-D73A-C0A4-A5DCE3D2F3E6}"/>
              </a:ext>
            </a:extLst>
          </p:cNvPr>
          <p:cNvSpPr txBox="1"/>
          <p:nvPr/>
        </p:nvSpPr>
        <p:spPr>
          <a:xfrm>
            <a:off x="5266373" y="3510767"/>
            <a:ext cx="1957388" cy="646331"/>
          </a:xfrm>
          <a:prstGeom prst="rect">
            <a:avLst/>
          </a:prstGeom>
          <a:noFill/>
        </p:spPr>
        <p:txBody>
          <a:bodyPr wrap="square" anchor="t" anchorCtr="0">
            <a:spAutoFit/>
          </a:bodyPr>
          <a:lstStyle/>
          <a:p>
            <a:pPr lvl="0"/>
            <a:r>
              <a:rPr lang="en-GB" sz="1200" b="0" dirty="0">
                <a:solidFill>
                  <a:schemeClr val="tx2"/>
                </a:solidFill>
                <a:latin typeface="+mn-lt"/>
                <a:ea typeface="Calibri"/>
                <a:cs typeface="Calibri"/>
              </a:rPr>
              <a:t>Including further evidence gathering and testing of draft conclusions</a:t>
            </a:r>
            <a:endParaRPr lang="en-GB" sz="1050" dirty="0"/>
          </a:p>
        </p:txBody>
      </p:sp>
      <p:sp>
        <p:nvSpPr>
          <p:cNvPr id="26" name="TextBox 25">
            <a:extLst>
              <a:ext uri="{FF2B5EF4-FFF2-40B4-BE49-F238E27FC236}">
                <a16:creationId xmlns:a16="http://schemas.microsoft.com/office/drawing/2014/main" id="{99143A87-9CC6-A4EC-84F8-2A52E9B16904}"/>
              </a:ext>
            </a:extLst>
          </p:cNvPr>
          <p:cNvSpPr txBox="1"/>
          <p:nvPr/>
        </p:nvSpPr>
        <p:spPr>
          <a:xfrm>
            <a:off x="7531994" y="3510767"/>
            <a:ext cx="1957388" cy="1200329"/>
          </a:xfrm>
          <a:prstGeom prst="rect">
            <a:avLst/>
          </a:prstGeom>
          <a:noFill/>
        </p:spPr>
        <p:txBody>
          <a:bodyPr wrap="square" anchor="t" anchorCtr="0">
            <a:spAutoFit/>
          </a:bodyPr>
          <a:lstStyle/>
          <a:p>
            <a:pPr lvl="0"/>
            <a:r>
              <a:rPr lang="en-GB" sz="1200" dirty="0">
                <a:solidFill>
                  <a:schemeClr val="tx2"/>
                </a:solidFill>
                <a:latin typeface="+mn-lt"/>
                <a:ea typeface="Calibri"/>
                <a:cs typeface="Calibri"/>
              </a:rPr>
              <a:t>Test early conclusion ideas through citizens’ assembly, Welsh Youth Parliament, partner events, public, private and community sectors </a:t>
            </a:r>
            <a:endParaRPr lang="en-GB" sz="1050" dirty="0"/>
          </a:p>
        </p:txBody>
      </p:sp>
      <p:sp>
        <p:nvSpPr>
          <p:cNvPr id="27" name="TextBox 26">
            <a:extLst>
              <a:ext uri="{FF2B5EF4-FFF2-40B4-BE49-F238E27FC236}">
                <a16:creationId xmlns:a16="http://schemas.microsoft.com/office/drawing/2014/main" id="{C9407709-B252-0F9A-FCFA-7413052C353E}"/>
              </a:ext>
            </a:extLst>
          </p:cNvPr>
          <p:cNvSpPr txBox="1"/>
          <p:nvPr/>
        </p:nvSpPr>
        <p:spPr>
          <a:xfrm>
            <a:off x="9993854" y="3510767"/>
            <a:ext cx="1678193" cy="1015663"/>
          </a:xfrm>
          <a:prstGeom prst="rect">
            <a:avLst/>
          </a:prstGeom>
          <a:noFill/>
        </p:spPr>
        <p:txBody>
          <a:bodyPr wrap="square" anchor="t" anchorCtr="0">
            <a:spAutoFit/>
          </a:bodyPr>
          <a:lstStyle/>
          <a:p>
            <a:pPr lvl="0"/>
            <a:r>
              <a:rPr lang="en-GB" sz="1200" dirty="0">
                <a:solidFill>
                  <a:schemeClr val="tx2"/>
                </a:solidFill>
                <a:ea typeface="Calibri"/>
                <a:cs typeface="Calibri"/>
              </a:rPr>
              <a:t>July e</a:t>
            </a:r>
            <a:r>
              <a:rPr lang="en-GB" sz="1200" dirty="0">
                <a:solidFill>
                  <a:schemeClr val="tx2"/>
                </a:solidFill>
                <a:latin typeface="+mn-lt"/>
                <a:ea typeface="Calibri"/>
                <a:cs typeface="Calibri"/>
              </a:rPr>
              <a:t>vent to present deliverable pathways to Co-operation Agreement partners at Senedd </a:t>
            </a:r>
            <a:endParaRPr lang="en-GB" sz="1050" dirty="0"/>
          </a:p>
        </p:txBody>
      </p:sp>
    </p:spTree>
    <p:extLst>
      <p:ext uri="{BB962C8B-B14F-4D97-AF65-F5344CB8AC3E}">
        <p14:creationId xmlns:p14="http://schemas.microsoft.com/office/powerpoint/2010/main" val="385981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797490" y="1530939"/>
            <a:ext cx="6396842" cy="2125847"/>
          </a:xfrm>
        </p:spPr>
        <p:txBody>
          <a:bodyPr vert="horz" lIns="91440" tIns="45720" rIns="91440" bIns="45720" rtlCol="0" anchor="t">
            <a:noAutofit/>
          </a:bodyPr>
          <a:lstStyle/>
          <a:p>
            <a:pPr marL="0" indent="0">
              <a:buNone/>
            </a:pPr>
            <a:r>
              <a:rPr lang="en-US" sz="1800" i="1" dirty="0">
                <a:solidFill>
                  <a:schemeClr val="bg2"/>
                </a:solidFill>
              </a:rPr>
              <a:t>The sustainability revolution will have to be, above all, a collective transformation that permits the best of human nature, rather than the worst, to be expressed and nurtured.</a:t>
            </a:r>
          </a:p>
          <a:p>
            <a:pPr marL="0" indent="0" algn="r">
              <a:buNone/>
            </a:pPr>
            <a:r>
              <a:rPr lang="en-US" sz="1800" b="1" dirty="0">
                <a:solidFill>
                  <a:schemeClr val="bg2"/>
                </a:solidFill>
              </a:rPr>
              <a:t>Prof Donella Meadows</a:t>
            </a:r>
          </a:p>
        </p:txBody>
      </p:sp>
      <p:sp>
        <p:nvSpPr>
          <p:cNvPr id="2" name="Title 1"/>
          <p:cNvSpPr>
            <a:spLocks noGrp="1"/>
          </p:cNvSpPr>
          <p:nvPr>
            <p:ph type="title"/>
          </p:nvPr>
        </p:nvSpPr>
        <p:spPr>
          <a:xfrm>
            <a:off x="609600" y="103780"/>
            <a:ext cx="9607825" cy="910881"/>
          </a:xfrm>
        </p:spPr>
        <p:txBody>
          <a:bodyPr vert="horz" lIns="91440" tIns="45720" rIns="91440" bIns="45720" rtlCol="0" anchor="b">
            <a:normAutofit/>
          </a:bodyPr>
          <a:lstStyle/>
          <a:p>
            <a:r>
              <a:rPr lang="en-US" kern="1200" dirty="0">
                <a:latin typeface="+mn-lt"/>
                <a:ea typeface="+mj-ea"/>
                <a:cs typeface="+mj-cs"/>
              </a:rPr>
              <a:t>…</a:t>
            </a:r>
            <a:r>
              <a:rPr lang="en-US" dirty="0">
                <a:latin typeface="+mn-lt"/>
              </a:rPr>
              <a:t>by demonstrating there is a better way</a:t>
            </a:r>
            <a:endParaRPr lang="en-US" kern="1200" dirty="0">
              <a:latin typeface="+mn-lt"/>
              <a:ea typeface="+mj-ea"/>
              <a:cs typeface="+mj-cs"/>
            </a:endParaRPr>
          </a:p>
        </p:txBody>
      </p:sp>
      <p:pic>
        <p:nvPicPr>
          <p:cNvPr id="5" name="Picture 4" descr="A book cover with a globe tied with a rope&#10;&#10;Description automatically generated">
            <a:extLst>
              <a:ext uri="{FF2B5EF4-FFF2-40B4-BE49-F238E27FC236}">
                <a16:creationId xmlns:a16="http://schemas.microsoft.com/office/drawing/2014/main" id="{D11734C1-1855-18E8-F87B-D1F6343C60E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6093" y="1273759"/>
            <a:ext cx="3598224" cy="4863675"/>
          </a:xfrm>
          <a:prstGeom prst="rect">
            <a:avLst/>
          </a:prstGeom>
        </p:spPr>
      </p:pic>
      <p:sp>
        <p:nvSpPr>
          <p:cNvPr id="6" name="Freeform 5">
            <a:extLst>
              <a:ext uri="{FF2B5EF4-FFF2-40B4-BE49-F238E27FC236}">
                <a16:creationId xmlns:a16="http://schemas.microsoft.com/office/drawing/2014/main" id="{F86D6B25-E983-53CF-A6A9-695AB2395665}"/>
              </a:ext>
            </a:extLst>
          </p:cNvPr>
          <p:cNvSpPr/>
          <p:nvPr/>
        </p:nvSpPr>
        <p:spPr>
          <a:xfrm>
            <a:off x="8039594" y="1045029"/>
            <a:ext cx="3883231" cy="5367646"/>
          </a:xfrm>
          <a:custGeom>
            <a:avLst/>
            <a:gdLst>
              <a:gd name="connsiteX0" fmla="*/ 35626 w 3883231"/>
              <a:gd name="connsiteY0" fmla="*/ 332509 h 5367646"/>
              <a:gd name="connsiteX1" fmla="*/ 3301340 w 3883231"/>
              <a:gd name="connsiteY1" fmla="*/ 332509 h 5367646"/>
              <a:gd name="connsiteX2" fmla="*/ 3503221 w 3883231"/>
              <a:gd name="connsiteY2" fmla="*/ 5296394 h 5367646"/>
              <a:gd name="connsiteX3" fmla="*/ 3740727 w 3883231"/>
              <a:gd name="connsiteY3" fmla="*/ 5367646 h 5367646"/>
              <a:gd name="connsiteX4" fmla="*/ 3883231 w 3883231"/>
              <a:gd name="connsiteY4" fmla="*/ 0 h 5367646"/>
              <a:gd name="connsiteX5" fmla="*/ 0 w 3883231"/>
              <a:gd name="connsiteY5" fmla="*/ 59376 h 5367646"/>
              <a:gd name="connsiteX6" fmla="*/ 35626 w 3883231"/>
              <a:gd name="connsiteY6" fmla="*/ 332509 h 536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3231" h="5367646">
                <a:moveTo>
                  <a:pt x="35626" y="332509"/>
                </a:moveTo>
                <a:lnTo>
                  <a:pt x="3301340" y="332509"/>
                </a:lnTo>
                <a:lnTo>
                  <a:pt x="3503221" y="5296394"/>
                </a:lnTo>
                <a:lnTo>
                  <a:pt x="3740727" y="5367646"/>
                </a:lnTo>
                <a:lnTo>
                  <a:pt x="3883231" y="0"/>
                </a:lnTo>
                <a:lnTo>
                  <a:pt x="0" y="59376"/>
                </a:lnTo>
                <a:lnTo>
                  <a:pt x="35626" y="33250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Freeform 6">
            <a:extLst>
              <a:ext uri="{FF2B5EF4-FFF2-40B4-BE49-F238E27FC236}">
                <a16:creationId xmlns:a16="http://schemas.microsoft.com/office/drawing/2014/main" id="{AD6BE35E-16F6-DB69-D09D-343AC3DE0DB1}"/>
              </a:ext>
            </a:extLst>
          </p:cNvPr>
          <p:cNvSpPr/>
          <p:nvPr/>
        </p:nvSpPr>
        <p:spPr>
          <a:xfrm>
            <a:off x="7540831" y="1163784"/>
            <a:ext cx="4096987" cy="5296395"/>
          </a:xfrm>
          <a:custGeom>
            <a:avLst/>
            <a:gdLst>
              <a:gd name="connsiteX0" fmla="*/ 546265 w 4096987"/>
              <a:gd name="connsiteY0" fmla="*/ 201880 h 5296395"/>
              <a:gd name="connsiteX1" fmla="*/ 380011 w 4096987"/>
              <a:gd name="connsiteY1" fmla="*/ 4999512 h 5296395"/>
              <a:gd name="connsiteX2" fmla="*/ 4085112 w 4096987"/>
              <a:gd name="connsiteY2" fmla="*/ 4952010 h 5296395"/>
              <a:gd name="connsiteX3" fmla="*/ 4096987 w 4096987"/>
              <a:gd name="connsiteY3" fmla="*/ 5225143 h 5296395"/>
              <a:gd name="connsiteX4" fmla="*/ 201881 w 4096987"/>
              <a:gd name="connsiteY4" fmla="*/ 5296395 h 5296395"/>
              <a:gd name="connsiteX5" fmla="*/ 0 w 4096987"/>
              <a:gd name="connsiteY5" fmla="*/ 4168239 h 5296395"/>
              <a:gd name="connsiteX6" fmla="*/ 225631 w 4096987"/>
              <a:gd name="connsiteY6" fmla="*/ 23750 h 5296395"/>
              <a:gd name="connsiteX7" fmla="*/ 570016 w 4096987"/>
              <a:gd name="connsiteY7" fmla="*/ 0 h 5296395"/>
              <a:gd name="connsiteX8" fmla="*/ 546265 w 4096987"/>
              <a:gd name="connsiteY8" fmla="*/ 201880 h 529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6987" h="5296395">
                <a:moveTo>
                  <a:pt x="546265" y="201880"/>
                </a:moveTo>
                <a:lnTo>
                  <a:pt x="380011" y="4999512"/>
                </a:lnTo>
                <a:lnTo>
                  <a:pt x="4085112" y="4952010"/>
                </a:lnTo>
                <a:lnTo>
                  <a:pt x="4096987" y="5225143"/>
                </a:lnTo>
                <a:lnTo>
                  <a:pt x="201881" y="5296395"/>
                </a:lnTo>
                <a:lnTo>
                  <a:pt x="0" y="4168239"/>
                </a:lnTo>
                <a:lnTo>
                  <a:pt x="225631" y="23750"/>
                </a:lnTo>
                <a:lnTo>
                  <a:pt x="570016" y="0"/>
                </a:lnTo>
                <a:lnTo>
                  <a:pt x="546265" y="20188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0ED03C6-B8B2-8ADB-F688-B559FA40C578}"/>
              </a:ext>
            </a:extLst>
          </p:cNvPr>
          <p:cNvSpPr txBox="1"/>
          <p:nvPr/>
        </p:nvSpPr>
        <p:spPr>
          <a:xfrm>
            <a:off x="369961" y="1159527"/>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sp>
        <p:nvSpPr>
          <p:cNvPr id="10" name="TextBox 9">
            <a:extLst>
              <a:ext uri="{FF2B5EF4-FFF2-40B4-BE49-F238E27FC236}">
                <a16:creationId xmlns:a16="http://schemas.microsoft.com/office/drawing/2014/main" id="{CB356BBF-9C67-10D6-0E03-08C066986D36}"/>
              </a:ext>
            </a:extLst>
          </p:cNvPr>
          <p:cNvSpPr txBox="1"/>
          <p:nvPr/>
        </p:nvSpPr>
        <p:spPr>
          <a:xfrm>
            <a:off x="609599" y="3429000"/>
            <a:ext cx="7715002" cy="2400657"/>
          </a:xfrm>
          <a:prstGeom prst="rect">
            <a:avLst/>
          </a:prstGeom>
          <a:noFill/>
        </p:spPr>
        <p:txBody>
          <a:bodyPr wrap="square">
            <a:spAutoFit/>
          </a:bodyPr>
          <a:lstStyle>
            <a:defPPr>
              <a:defRPr lang="en-US"/>
            </a:defPPr>
            <a:lvl1pPr lvl="0">
              <a:spcBef>
                <a:spcPts val="1800"/>
              </a:spcBef>
              <a:defRPr>
                <a:solidFill>
                  <a:schemeClr val="tx2"/>
                </a:solidFill>
              </a:defRPr>
            </a:lvl1pPr>
          </a:lstStyle>
          <a:p>
            <a:pPr indent="-228600">
              <a:spcBef>
                <a:spcPts val="1800"/>
              </a:spcBef>
              <a:buFont typeface="Arial" panose="020B0604020202020204" pitchFamily="34" charset="0"/>
              <a:buChar char="•"/>
            </a:pPr>
            <a:r>
              <a:rPr lang="en-US" sz="2000" b="1" dirty="0"/>
              <a:t>The world for all practical purposes has no limits - 			the result is  collapse</a:t>
            </a:r>
          </a:p>
          <a:p>
            <a:pPr indent="-228600">
              <a:spcBef>
                <a:spcPts val="1800"/>
              </a:spcBef>
              <a:buFont typeface="Arial" panose="020B0604020202020204" pitchFamily="34" charset="0"/>
              <a:buChar char="•"/>
            </a:pPr>
            <a:r>
              <a:rPr lang="en-US" sz="2000" b="1" dirty="0"/>
              <a:t>The limits are real, there is not enough time - 				the result is collapse</a:t>
            </a:r>
          </a:p>
          <a:p>
            <a:pPr indent="-228600">
              <a:spcBef>
                <a:spcPts val="1800"/>
              </a:spcBef>
              <a:buFont typeface="Arial" panose="020B0604020202020204" pitchFamily="34" charset="0"/>
              <a:buChar char="•"/>
            </a:pPr>
            <a:r>
              <a:rPr lang="en-US" sz="2000" b="1" dirty="0"/>
              <a:t>The limits are real and close but there is no time to waste -		a sustainability revolution to a much better world</a:t>
            </a:r>
          </a:p>
        </p:txBody>
      </p:sp>
    </p:spTree>
    <p:extLst>
      <p:ext uri="{BB962C8B-B14F-4D97-AF65-F5344CB8AC3E}">
        <p14:creationId xmlns:p14="http://schemas.microsoft.com/office/powerpoint/2010/main" val="156498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06EB15D-6AF3-DBCD-149F-7F0CAA594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37" b="9582"/>
          <a:stretch/>
        </p:blipFill>
        <p:spPr bwMode="auto">
          <a:xfrm>
            <a:off x="2584704" y="1332816"/>
            <a:ext cx="9629131" cy="48607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F455533-DEBA-9349-2702-B8DF4829189E}"/>
              </a:ext>
            </a:extLst>
          </p:cNvPr>
          <p:cNvSpPr>
            <a:spLocks noGrp="1"/>
          </p:cNvSpPr>
          <p:nvPr>
            <p:ph type="title"/>
          </p:nvPr>
        </p:nvSpPr>
        <p:spPr/>
        <p:txBody>
          <a:bodyPr/>
          <a:lstStyle/>
          <a:p>
            <a:r>
              <a:rPr lang="en-GB" dirty="0"/>
              <a:t>Overshoot days 2023</a:t>
            </a:r>
          </a:p>
        </p:txBody>
      </p:sp>
      <p:pic>
        <p:nvPicPr>
          <p:cNvPr id="6" name="Picture 2">
            <a:extLst>
              <a:ext uri="{FF2B5EF4-FFF2-40B4-BE49-F238E27FC236}">
                <a16:creationId xmlns:a16="http://schemas.microsoft.com/office/drawing/2014/main" id="{586EE105-FA4B-2515-9CB5-2FB5DF05A67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1919" r="79028"/>
          <a:stretch/>
        </p:blipFill>
        <p:spPr bwMode="auto">
          <a:xfrm>
            <a:off x="621792" y="5048980"/>
            <a:ext cx="1682496" cy="41913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a:extLst>
              <a:ext uri="{FF2B5EF4-FFF2-40B4-BE49-F238E27FC236}">
                <a16:creationId xmlns:a16="http://schemas.microsoft.com/office/drawing/2014/main" id="{ED61EF3A-B585-030D-3398-62FCE564E78C}"/>
              </a:ext>
            </a:extLst>
          </p:cNvPr>
          <p:cNvSpPr txBox="1">
            <a:spLocks/>
          </p:cNvSpPr>
          <p:nvPr/>
        </p:nvSpPr>
        <p:spPr>
          <a:xfrm>
            <a:off x="597408" y="1427224"/>
            <a:ext cx="2731008" cy="3315464"/>
          </a:xfrm>
          <a:prstGeom prst="rect">
            <a:avLst/>
          </a:prstGeom>
          <a:noFill/>
          <a:ln>
            <a:noFill/>
          </a:ln>
        </p:spPr>
        <p:txBody>
          <a:bodyPr lIns="0" tIns="0" rIns="0" bIns="0" anchor="t" anchorCtr="0"/>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r>
              <a:rPr lang="en-GB" sz="2400" b="0" dirty="0">
                <a:solidFill>
                  <a:schemeClr val="tx1">
                    <a:lumMod val="50000"/>
                    <a:lumOff val="50000"/>
                  </a:schemeClr>
                </a:solidFill>
              </a:rPr>
              <a:t>A country will only have an overshoot day if its </a:t>
            </a:r>
            <a:r>
              <a:rPr lang="en-GB" sz="2400" dirty="0"/>
              <a:t>Ecological Footprint</a:t>
            </a:r>
            <a:r>
              <a:rPr lang="en-GB" sz="2400" b="0" dirty="0">
                <a:solidFill>
                  <a:schemeClr val="tx1">
                    <a:lumMod val="50000"/>
                    <a:lumOff val="50000"/>
                  </a:schemeClr>
                </a:solidFill>
              </a:rPr>
              <a:t> per person is greater than global biocapacity per person</a:t>
            </a:r>
          </a:p>
        </p:txBody>
      </p:sp>
      <p:pic>
        <p:nvPicPr>
          <p:cNvPr id="9" name="Picture 2">
            <a:extLst>
              <a:ext uri="{FF2B5EF4-FFF2-40B4-BE49-F238E27FC236}">
                <a16:creationId xmlns:a16="http://schemas.microsoft.com/office/drawing/2014/main" id="{60E3B3BE-9DEF-91BA-5E53-BCE4091BCA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600" t="90064" b="-769"/>
          <a:stretch/>
        </p:blipFill>
        <p:spPr bwMode="auto">
          <a:xfrm>
            <a:off x="487681" y="5481944"/>
            <a:ext cx="2036064" cy="57747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6F38AA6F-539A-D048-C931-0DF2FEE3DB54}"/>
              </a:ext>
            </a:extLst>
          </p:cNvPr>
          <p:cNvSpPr txBox="1">
            <a:spLocks/>
          </p:cNvSpPr>
          <p:nvPr/>
        </p:nvSpPr>
        <p:spPr>
          <a:xfrm>
            <a:off x="563576" y="6042665"/>
            <a:ext cx="3886504" cy="455672"/>
          </a:xfrm>
          <a:prstGeom prst="rect">
            <a:avLst/>
          </a:prstGeom>
          <a:noFill/>
          <a:ln>
            <a:noFill/>
          </a:ln>
        </p:spPr>
        <p:txBody>
          <a:bodyPr lIns="0" tIns="0" rIns="0" bIns="0" anchor="ctr" anchorCtr="0"/>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r>
              <a:rPr lang="en-GB" sz="1000" b="0" dirty="0">
                <a:solidFill>
                  <a:schemeClr val="tx1">
                    <a:lumMod val="50000"/>
                    <a:lumOff val="50000"/>
                  </a:schemeClr>
                </a:solidFill>
              </a:rPr>
              <a:t>Source: National Footprint and Biocapacity Accounts, 2022 Edition data.footprintnetwork.org</a:t>
            </a:r>
          </a:p>
        </p:txBody>
      </p:sp>
      <p:sp>
        <p:nvSpPr>
          <p:cNvPr id="12" name="Arrow: Left 5">
            <a:extLst>
              <a:ext uri="{FF2B5EF4-FFF2-40B4-BE49-F238E27FC236}">
                <a16:creationId xmlns:a16="http://schemas.microsoft.com/office/drawing/2014/main" id="{22506B86-BF75-19B3-8EF1-9A803A1562FE}"/>
              </a:ext>
            </a:extLst>
          </p:cNvPr>
          <p:cNvSpPr/>
          <p:nvPr/>
        </p:nvSpPr>
        <p:spPr>
          <a:xfrm>
            <a:off x="10453818" y="5096256"/>
            <a:ext cx="978408" cy="365814"/>
          </a:xfrm>
          <a:prstGeom prst="leftArrow">
            <a:avLst/>
          </a:prstGeom>
          <a:solidFill>
            <a:schemeClr val="tx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ea typeface="+mn-ea"/>
                <a:cs typeface="+mn-cs"/>
              </a:rPr>
              <a:t>UK</a:t>
            </a:r>
            <a:endParaRPr kumimoji="0" lang="en-GB" sz="1800" b="0" i="0" u="none" strike="noStrike" kern="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33484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6BA3A-59E3-D0C3-E8F4-EF5FE7D87FED}"/>
              </a:ext>
            </a:extLst>
          </p:cNvPr>
          <p:cNvSpPr>
            <a:spLocks noGrp="1"/>
          </p:cNvSpPr>
          <p:nvPr>
            <p:ph idx="1"/>
          </p:nvPr>
        </p:nvSpPr>
        <p:spPr>
          <a:xfrm>
            <a:off x="819393" y="1543968"/>
            <a:ext cx="7291454" cy="3769835"/>
          </a:xfrm>
        </p:spPr>
        <p:txBody>
          <a:bodyPr anchor="ctr">
            <a:noAutofit/>
          </a:bodyPr>
          <a:lstStyle/>
          <a:p>
            <a:pPr marL="0" indent="0">
              <a:buNone/>
            </a:pPr>
            <a:r>
              <a:rPr lang="en-GB" dirty="0"/>
              <a:t>Who is holding back more rapid movement to the better society? Who is responsible for the mediocre performance of so many of our institutions? Not evil people. Not stupid people. Not apathetic people. Not the “system”. Not the protestors, the disrupters, the revolutionaries, the reactionaries. </a:t>
            </a:r>
            <a:r>
              <a:rPr lang="en-GB" b="1" dirty="0"/>
              <a:t>The real enemy is fuzzy thinking on the part of good, intelligent, vital people and their failure to lead.</a:t>
            </a:r>
          </a:p>
          <a:p>
            <a:endParaRPr lang="en-GB" sz="2000" dirty="0"/>
          </a:p>
          <a:p>
            <a:pPr marL="0" indent="0" algn="r">
              <a:buNone/>
            </a:pPr>
            <a:r>
              <a:rPr lang="en-GB" sz="1800" b="1" dirty="0"/>
              <a:t>Robert Greenleaf ‘Servant Leadership’ 1979</a:t>
            </a:r>
          </a:p>
        </p:txBody>
      </p:sp>
      <p:sp>
        <p:nvSpPr>
          <p:cNvPr id="4" name="Rectangle 3">
            <a:extLst>
              <a:ext uri="{FF2B5EF4-FFF2-40B4-BE49-F238E27FC236}">
                <a16:creationId xmlns:a16="http://schemas.microsoft.com/office/drawing/2014/main" id="{887E9E8B-CC41-D032-B17E-8537C36F8A18}"/>
              </a:ext>
            </a:extLst>
          </p:cNvPr>
          <p:cNvSpPr/>
          <p:nvPr/>
        </p:nvSpPr>
        <p:spPr>
          <a:xfrm>
            <a:off x="581890" y="855023"/>
            <a:ext cx="6270171" cy="2968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DD23B3A-9606-9C61-6036-A22D4F76082B}"/>
              </a:ext>
            </a:extLst>
          </p:cNvPr>
          <p:cNvSpPr txBox="1"/>
          <p:nvPr/>
        </p:nvSpPr>
        <p:spPr>
          <a:xfrm>
            <a:off x="301474" y="1005147"/>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sp>
        <p:nvSpPr>
          <p:cNvPr id="6" name="TextBox 5">
            <a:extLst>
              <a:ext uri="{FF2B5EF4-FFF2-40B4-BE49-F238E27FC236}">
                <a16:creationId xmlns:a16="http://schemas.microsoft.com/office/drawing/2014/main" id="{4626DD6D-4EE4-D0C0-77EB-6BEA745E70C9}"/>
              </a:ext>
            </a:extLst>
          </p:cNvPr>
          <p:cNvSpPr txBox="1"/>
          <p:nvPr/>
        </p:nvSpPr>
        <p:spPr>
          <a:xfrm>
            <a:off x="6072850" y="4063148"/>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pic>
        <p:nvPicPr>
          <p:cNvPr id="9" name="Picture 8" descr="A painting of a person and a child&#10;&#10;Description automatically generated">
            <a:extLst>
              <a:ext uri="{FF2B5EF4-FFF2-40B4-BE49-F238E27FC236}">
                <a16:creationId xmlns:a16="http://schemas.microsoft.com/office/drawing/2014/main" id="{89ED2225-5ED5-60A5-EB30-BC6E98FDB681}"/>
              </a:ext>
            </a:extLst>
          </p:cNvPr>
          <p:cNvPicPr>
            <a:picLocks noChangeAspect="1"/>
          </p:cNvPicPr>
          <p:nvPr/>
        </p:nvPicPr>
        <p:blipFill>
          <a:blip r:embed="rId2"/>
          <a:stretch>
            <a:fillRect/>
          </a:stretch>
        </p:blipFill>
        <p:spPr>
          <a:xfrm>
            <a:off x="8391827" y="1294410"/>
            <a:ext cx="3359442" cy="4488873"/>
          </a:xfrm>
          <a:prstGeom prst="rect">
            <a:avLst/>
          </a:prstGeom>
        </p:spPr>
      </p:pic>
    </p:spTree>
    <p:extLst>
      <p:ext uri="{BB962C8B-B14F-4D97-AF65-F5344CB8AC3E}">
        <p14:creationId xmlns:p14="http://schemas.microsoft.com/office/powerpoint/2010/main" val="75595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72CC-BA0D-080C-2E06-CD215431439D}"/>
              </a:ext>
            </a:extLst>
          </p:cNvPr>
          <p:cNvSpPr>
            <a:spLocks noGrp="1"/>
          </p:cNvSpPr>
          <p:nvPr>
            <p:ph type="title"/>
          </p:nvPr>
        </p:nvSpPr>
        <p:spPr>
          <a:xfrm>
            <a:off x="513662" y="313150"/>
            <a:ext cx="9148948" cy="1093206"/>
          </a:xfrm>
        </p:spPr>
        <p:txBody>
          <a:bodyPr vert="horz" lIns="91440" tIns="45720" rIns="91440" bIns="45720" rtlCol="0" anchor="t">
            <a:normAutofit/>
          </a:bodyPr>
          <a:lstStyle/>
          <a:p>
            <a:r>
              <a:rPr lang="en-US" kern="1200" dirty="0">
                <a:latin typeface="+mj-lt"/>
                <a:ea typeface="+mj-ea"/>
                <a:cs typeface="+mj-cs"/>
              </a:rPr>
              <a:t>Good governance, new decisions</a:t>
            </a:r>
          </a:p>
        </p:txBody>
      </p:sp>
      <p:sp>
        <p:nvSpPr>
          <p:cNvPr id="3" name="Content Placeholder 2">
            <a:extLst>
              <a:ext uri="{FF2B5EF4-FFF2-40B4-BE49-F238E27FC236}">
                <a16:creationId xmlns:a16="http://schemas.microsoft.com/office/drawing/2014/main" id="{CD652DDF-C8AE-DC0F-B773-4B161EAA0B58}"/>
              </a:ext>
            </a:extLst>
          </p:cNvPr>
          <p:cNvSpPr>
            <a:spLocks noGrp="1"/>
          </p:cNvSpPr>
          <p:nvPr>
            <p:ph idx="1"/>
          </p:nvPr>
        </p:nvSpPr>
        <p:spPr>
          <a:xfrm>
            <a:off x="1116280" y="1460666"/>
            <a:ext cx="5248893" cy="5786199"/>
          </a:xfrm>
        </p:spPr>
        <p:txBody>
          <a:bodyPr vert="horz" lIns="91440" tIns="45720" rIns="91440" bIns="45720" rtlCol="0">
            <a:noAutofit/>
          </a:bodyPr>
          <a:lstStyle/>
          <a:p>
            <a:pPr marL="0" indent="0">
              <a:spcBef>
                <a:spcPts val="3000"/>
              </a:spcBef>
              <a:buNone/>
            </a:pPr>
            <a:r>
              <a:rPr lang="en-US" sz="2000" dirty="0">
                <a:latin typeface="+mn-lt"/>
              </a:rPr>
              <a:t>Honest</a:t>
            </a:r>
          </a:p>
          <a:p>
            <a:pPr marL="0" indent="0">
              <a:spcBef>
                <a:spcPts val="3000"/>
              </a:spcBef>
              <a:buNone/>
            </a:pPr>
            <a:r>
              <a:rPr lang="en-US" sz="2000" dirty="0">
                <a:latin typeface="+mn-lt"/>
              </a:rPr>
              <a:t>Evidence-based</a:t>
            </a:r>
          </a:p>
          <a:p>
            <a:pPr marL="0" indent="0">
              <a:spcBef>
                <a:spcPts val="3000"/>
              </a:spcBef>
              <a:buNone/>
            </a:pPr>
            <a:r>
              <a:rPr lang="en-US" sz="2000" dirty="0">
                <a:latin typeface="+mn-lt"/>
              </a:rPr>
              <a:t>Clear and understandable </a:t>
            </a:r>
          </a:p>
          <a:p>
            <a:pPr marL="0" indent="0">
              <a:spcBef>
                <a:spcPts val="3000"/>
              </a:spcBef>
              <a:buNone/>
            </a:pPr>
            <a:r>
              <a:rPr lang="en-US" sz="2000" dirty="0">
                <a:latin typeface="+mn-lt"/>
              </a:rPr>
              <a:t>Fair for current and future generations </a:t>
            </a:r>
          </a:p>
          <a:p>
            <a:pPr marL="0" indent="0">
              <a:spcBef>
                <a:spcPts val="3000"/>
              </a:spcBef>
              <a:buNone/>
            </a:pPr>
            <a:r>
              <a:rPr lang="en-US" sz="2000" dirty="0">
                <a:latin typeface="+mn-lt"/>
              </a:rPr>
              <a:t>Accountable</a:t>
            </a:r>
          </a:p>
          <a:p>
            <a:pPr marL="0" indent="0">
              <a:spcBef>
                <a:spcPts val="3000"/>
              </a:spcBef>
              <a:buNone/>
            </a:pPr>
            <a:r>
              <a:rPr lang="en-US" sz="2000" dirty="0">
                <a:latin typeface="+mn-lt"/>
              </a:rPr>
              <a:t>Meaningful</a:t>
            </a:r>
          </a:p>
          <a:p>
            <a:pPr marL="0" indent="0">
              <a:spcBef>
                <a:spcPts val="3000"/>
              </a:spcBef>
              <a:buNone/>
            </a:pPr>
            <a:r>
              <a:rPr lang="en-US" sz="2000" dirty="0">
                <a:latin typeface="+mn-lt"/>
              </a:rPr>
              <a:t>Ethical</a:t>
            </a:r>
          </a:p>
          <a:p>
            <a:pPr marL="0" indent="0">
              <a:spcBef>
                <a:spcPts val="3000"/>
              </a:spcBef>
              <a:buNone/>
            </a:pPr>
            <a:endParaRPr lang="en-US" sz="2000" dirty="0">
              <a:latin typeface="+mn-lt"/>
            </a:endParaRPr>
          </a:p>
        </p:txBody>
      </p:sp>
      <p:sp>
        <p:nvSpPr>
          <p:cNvPr id="5" name="TextBox 4">
            <a:extLst>
              <a:ext uri="{FF2B5EF4-FFF2-40B4-BE49-F238E27FC236}">
                <a16:creationId xmlns:a16="http://schemas.microsoft.com/office/drawing/2014/main" id="{E502A72A-72D5-D8C9-15ED-3CCE2AD6911D}"/>
              </a:ext>
            </a:extLst>
          </p:cNvPr>
          <p:cNvSpPr txBox="1"/>
          <p:nvPr/>
        </p:nvSpPr>
        <p:spPr>
          <a:xfrm>
            <a:off x="6943438" y="1460666"/>
            <a:ext cx="4943762" cy="3971284"/>
          </a:xfrm>
          <a:prstGeom prst="rect">
            <a:avLst/>
          </a:prstGeom>
        </p:spPr>
        <p:txBody>
          <a:bodyPr vert="horz" lIns="91440" tIns="45720" rIns="91440" bIns="45720" rtlCol="0">
            <a:noAutofit/>
          </a:bodyPr>
          <a:lstStyle/>
          <a:p>
            <a:pPr>
              <a:lnSpc>
                <a:spcPct val="90000"/>
              </a:lnSpc>
              <a:spcBef>
                <a:spcPts val="3000"/>
              </a:spcBef>
              <a:spcAft>
                <a:spcPts val="600"/>
              </a:spcAft>
            </a:pPr>
            <a:r>
              <a:rPr lang="en-US" sz="2000" dirty="0">
                <a:solidFill>
                  <a:schemeClr val="tx2"/>
                </a:solidFill>
              </a:rPr>
              <a:t>Long term</a:t>
            </a:r>
          </a:p>
          <a:p>
            <a:pPr>
              <a:lnSpc>
                <a:spcPct val="90000"/>
              </a:lnSpc>
              <a:spcBef>
                <a:spcPts val="3000"/>
              </a:spcBef>
              <a:spcAft>
                <a:spcPts val="600"/>
              </a:spcAft>
            </a:pPr>
            <a:r>
              <a:rPr lang="en-US" sz="2000" dirty="0">
                <a:solidFill>
                  <a:schemeClr val="tx2"/>
                </a:solidFill>
              </a:rPr>
              <a:t>Preventative</a:t>
            </a:r>
          </a:p>
          <a:p>
            <a:pPr>
              <a:lnSpc>
                <a:spcPct val="90000"/>
              </a:lnSpc>
              <a:spcBef>
                <a:spcPts val="3000"/>
              </a:spcBef>
              <a:spcAft>
                <a:spcPts val="600"/>
              </a:spcAft>
            </a:pPr>
            <a:r>
              <a:rPr lang="en-US" sz="2000" dirty="0">
                <a:solidFill>
                  <a:schemeClr val="tx2"/>
                </a:solidFill>
              </a:rPr>
              <a:t>Involving people about whom decisions are being made</a:t>
            </a:r>
          </a:p>
          <a:p>
            <a:pPr>
              <a:lnSpc>
                <a:spcPct val="90000"/>
              </a:lnSpc>
              <a:spcBef>
                <a:spcPts val="3000"/>
              </a:spcBef>
              <a:spcAft>
                <a:spcPts val="600"/>
              </a:spcAft>
            </a:pPr>
            <a:r>
              <a:rPr lang="en-US" sz="2000" dirty="0">
                <a:solidFill>
                  <a:schemeClr val="tx2"/>
                </a:solidFill>
              </a:rPr>
              <a:t>Integrating outcomes</a:t>
            </a:r>
          </a:p>
          <a:p>
            <a:pPr>
              <a:lnSpc>
                <a:spcPct val="90000"/>
              </a:lnSpc>
              <a:spcBef>
                <a:spcPts val="3000"/>
              </a:spcBef>
              <a:spcAft>
                <a:spcPts val="600"/>
              </a:spcAft>
            </a:pPr>
            <a:r>
              <a:rPr lang="en-US" sz="2000" dirty="0">
                <a:solidFill>
                  <a:schemeClr val="tx2"/>
                </a:solidFill>
              </a:rPr>
              <a:t>Collaborative </a:t>
            </a:r>
          </a:p>
        </p:txBody>
      </p:sp>
      <p:sp>
        <p:nvSpPr>
          <p:cNvPr id="4" name="TextBox 3">
            <a:extLst>
              <a:ext uri="{FF2B5EF4-FFF2-40B4-BE49-F238E27FC236}">
                <a16:creationId xmlns:a16="http://schemas.microsoft.com/office/drawing/2014/main" id="{26C083E2-A14A-2AFB-1C80-7DC80A796E85}"/>
              </a:ext>
            </a:extLst>
          </p:cNvPr>
          <p:cNvSpPr txBox="1"/>
          <p:nvPr/>
        </p:nvSpPr>
        <p:spPr>
          <a:xfrm>
            <a:off x="700645" y="1377537"/>
            <a:ext cx="486888" cy="584775"/>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EF764B02-81E4-C2DF-A818-E2E867B5A921}"/>
              </a:ext>
            </a:extLst>
          </p:cNvPr>
          <p:cNvSpPr txBox="1"/>
          <p:nvPr/>
        </p:nvSpPr>
        <p:spPr>
          <a:xfrm>
            <a:off x="700645" y="2066307"/>
            <a:ext cx="486888" cy="584775"/>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2FE25991-B8A1-DB8E-03A3-D809E0C1FDBB}"/>
              </a:ext>
            </a:extLst>
          </p:cNvPr>
          <p:cNvSpPr txBox="1"/>
          <p:nvPr/>
        </p:nvSpPr>
        <p:spPr>
          <a:xfrm>
            <a:off x="700645" y="2743200"/>
            <a:ext cx="486888" cy="584775"/>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3</a:t>
            </a:r>
          </a:p>
        </p:txBody>
      </p:sp>
      <p:sp>
        <p:nvSpPr>
          <p:cNvPr id="8" name="TextBox 7">
            <a:extLst>
              <a:ext uri="{FF2B5EF4-FFF2-40B4-BE49-F238E27FC236}">
                <a16:creationId xmlns:a16="http://schemas.microsoft.com/office/drawing/2014/main" id="{C118B1E5-EBCE-A3CB-AD7E-F03588356635}"/>
              </a:ext>
            </a:extLst>
          </p:cNvPr>
          <p:cNvSpPr txBox="1"/>
          <p:nvPr/>
        </p:nvSpPr>
        <p:spPr>
          <a:xfrm>
            <a:off x="700645" y="3443844"/>
            <a:ext cx="494374" cy="593766"/>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4</a:t>
            </a:r>
          </a:p>
        </p:txBody>
      </p:sp>
      <p:sp>
        <p:nvSpPr>
          <p:cNvPr id="9" name="TextBox 8">
            <a:extLst>
              <a:ext uri="{FF2B5EF4-FFF2-40B4-BE49-F238E27FC236}">
                <a16:creationId xmlns:a16="http://schemas.microsoft.com/office/drawing/2014/main" id="{70899703-0C47-2931-42E8-93FB2E4A324C}"/>
              </a:ext>
            </a:extLst>
          </p:cNvPr>
          <p:cNvSpPr txBox="1"/>
          <p:nvPr/>
        </p:nvSpPr>
        <p:spPr>
          <a:xfrm>
            <a:off x="700645" y="4144488"/>
            <a:ext cx="486888" cy="584775"/>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5</a:t>
            </a:r>
          </a:p>
        </p:txBody>
      </p:sp>
      <p:sp>
        <p:nvSpPr>
          <p:cNvPr id="11" name="TextBox 10">
            <a:extLst>
              <a:ext uri="{FF2B5EF4-FFF2-40B4-BE49-F238E27FC236}">
                <a16:creationId xmlns:a16="http://schemas.microsoft.com/office/drawing/2014/main" id="{AAD9843A-3D67-7567-ED2D-9CC2709EBBF3}"/>
              </a:ext>
            </a:extLst>
          </p:cNvPr>
          <p:cNvSpPr txBox="1"/>
          <p:nvPr/>
        </p:nvSpPr>
        <p:spPr>
          <a:xfrm>
            <a:off x="700645" y="4809506"/>
            <a:ext cx="486888" cy="584775"/>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6</a:t>
            </a:r>
          </a:p>
        </p:txBody>
      </p:sp>
      <p:sp>
        <p:nvSpPr>
          <p:cNvPr id="13" name="TextBox 12">
            <a:extLst>
              <a:ext uri="{FF2B5EF4-FFF2-40B4-BE49-F238E27FC236}">
                <a16:creationId xmlns:a16="http://schemas.microsoft.com/office/drawing/2014/main" id="{F65F38C7-1C50-A9AB-8601-45194D56BDE8}"/>
              </a:ext>
            </a:extLst>
          </p:cNvPr>
          <p:cNvSpPr txBox="1"/>
          <p:nvPr/>
        </p:nvSpPr>
        <p:spPr>
          <a:xfrm>
            <a:off x="700645" y="5486400"/>
            <a:ext cx="486888" cy="584775"/>
          </a:xfrm>
          <a:prstGeom prst="rect">
            <a:avLst/>
          </a:prstGeom>
          <a:noFill/>
        </p:spPr>
        <p:txBody>
          <a:bodyPr wrap="square" rtlCol="0">
            <a:spAutoFit/>
          </a:bodyPr>
          <a:lstStyle/>
          <a:p>
            <a:pPr algn="l"/>
            <a:r>
              <a:rPr lang="en-GB" sz="3200" dirty="0">
                <a:solidFill>
                  <a:schemeClr val="tx2"/>
                </a:solidFill>
                <a:latin typeface="Arial" panose="020B0604020202020204" pitchFamily="34" charset="0"/>
                <a:cs typeface="Arial" panose="020B0604020202020204" pitchFamily="34" charset="0"/>
              </a:rPr>
              <a:t>7</a:t>
            </a:r>
          </a:p>
        </p:txBody>
      </p:sp>
      <p:sp>
        <p:nvSpPr>
          <p:cNvPr id="18" name="TextBox 17">
            <a:extLst>
              <a:ext uri="{FF2B5EF4-FFF2-40B4-BE49-F238E27FC236}">
                <a16:creationId xmlns:a16="http://schemas.microsoft.com/office/drawing/2014/main" id="{D1618AB4-A73C-62BA-9FD6-BD34AB0C8E00}"/>
              </a:ext>
            </a:extLst>
          </p:cNvPr>
          <p:cNvSpPr txBox="1"/>
          <p:nvPr/>
        </p:nvSpPr>
        <p:spPr>
          <a:xfrm>
            <a:off x="6483928" y="1377537"/>
            <a:ext cx="486888" cy="584775"/>
          </a:xfrm>
          <a:prstGeom prst="rect">
            <a:avLst/>
          </a:prstGeom>
          <a:noFill/>
        </p:spPr>
        <p:txBody>
          <a:bodyPr wrap="square" rtlCol="0">
            <a:spAutoFit/>
          </a:bodyPr>
          <a:lstStyle/>
          <a:p>
            <a:pPr algn="r"/>
            <a:r>
              <a:rPr lang="en-GB" sz="3200" dirty="0">
                <a:solidFill>
                  <a:schemeClr val="tx2"/>
                </a:solidFill>
                <a:latin typeface="Arial" panose="020B0604020202020204" pitchFamily="34" charset="0"/>
                <a:cs typeface="Arial" panose="020B0604020202020204" pitchFamily="34" charset="0"/>
              </a:rPr>
              <a:t>8</a:t>
            </a:r>
          </a:p>
        </p:txBody>
      </p:sp>
      <p:sp>
        <p:nvSpPr>
          <p:cNvPr id="19" name="TextBox 18">
            <a:extLst>
              <a:ext uri="{FF2B5EF4-FFF2-40B4-BE49-F238E27FC236}">
                <a16:creationId xmlns:a16="http://schemas.microsoft.com/office/drawing/2014/main" id="{5BE7EF75-D678-D09A-EFE2-96A245039D0D}"/>
              </a:ext>
            </a:extLst>
          </p:cNvPr>
          <p:cNvSpPr txBox="1"/>
          <p:nvPr/>
        </p:nvSpPr>
        <p:spPr>
          <a:xfrm>
            <a:off x="6483928" y="2066307"/>
            <a:ext cx="486888" cy="584775"/>
          </a:xfrm>
          <a:prstGeom prst="rect">
            <a:avLst/>
          </a:prstGeom>
          <a:noFill/>
        </p:spPr>
        <p:txBody>
          <a:bodyPr wrap="square" rtlCol="0">
            <a:spAutoFit/>
          </a:bodyPr>
          <a:lstStyle/>
          <a:p>
            <a:pPr algn="r"/>
            <a:r>
              <a:rPr lang="en-GB" sz="3200" dirty="0">
                <a:solidFill>
                  <a:schemeClr val="tx2"/>
                </a:solidFill>
                <a:latin typeface="Arial" panose="020B0604020202020204" pitchFamily="34" charset="0"/>
                <a:cs typeface="Arial" panose="020B0604020202020204" pitchFamily="34" charset="0"/>
              </a:rPr>
              <a:t>9</a:t>
            </a:r>
          </a:p>
        </p:txBody>
      </p:sp>
      <p:sp>
        <p:nvSpPr>
          <p:cNvPr id="20" name="TextBox 19">
            <a:extLst>
              <a:ext uri="{FF2B5EF4-FFF2-40B4-BE49-F238E27FC236}">
                <a16:creationId xmlns:a16="http://schemas.microsoft.com/office/drawing/2014/main" id="{5D27A2C5-C54A-B9D6-9255-29D7B35E078C}"/>
              </a:ext>
            </a:extLst>
          </p:cNvPr>
          <p:cNvSpPr txBox="1"/>
          <p:nvPr/>
        </p:nvSpPr>
        <p:spPr>
          <a:xfrm>
            <a:off x="6323900" y="2945080"/>
            <a:ext cx="646916" cy="584775"/>
          </a:xfrm>
          <a:prstGeom prst="rect">
            <a:avLst/>
          </a:prstGeom>
          <a:noFill/>
        </p:spPr>
        <p:txBody>
          <a:bodyPr wrap="square" rtlCol="0">
            <a:spAutoFit/>
          </a:bodyPr>
          <a:lstStyle/>
          <a:p>
            <a:pPr algn="r"/>
            <a:r>
              <a:rPr lang="en-GB" sz="3200" dirty="0">
                <a:solidFill>
                  <a:schemeClr val="tx2"/>
                </a:solidFill>
                <a:latin typeface="Arial" panose="020B0604020202020204" pitchFamily="34" charset="0"/>
                <a:cs typeface="Arial" panose="020B0604020202020204" pitchFamily="34" charset="0"/>
              </a:rPr>
              <a:t>10</a:t>
            </a:r>
          </a:p>
        </p:txBody>
      </p:sp>
      <p:sp>
        <p:nvSpPr>
          <p:cNvPr id="21" name="TextBox 20">
            <a:extLst>
              <a:ext uri="{FF2B5EF4-FFF2-40B4-BE49-F238E27FC236}">
                <a16:creationId xmlns:a16="http://schemas.microsoft.com/office/drawing/2014/main" id="{2ADAB384-C25B-7F0D-4300-CF4460249B7B}"/>
              </a:ext>
            </a:extLst>
          </p:cNvPr>
          <p:cNvSpPr txBox="1"/>
          <p:nvPr/>
        </p:nvSpPr>
        <p:spPr>
          <a:xfrm>
            <a:off x="6240772" y="3811979"/>
            <a:ext cx="730044" cy="584775"/>
          </a:xfrm>
          <a:prstGeom prst="rect">
            <a:avLst/>
          </a:prstGeom>
          <a:noFill/>
        </p:spPr>
        <p:txBody>
          <a:bodyPr wrap="square" rtlCol="0">
            <a:spAutoFit/>
          </a:bodyPr>
          <a:lstStyle/>
          <a:p>
            <a:pPr algn="r"/>
            <a:r>
              <a:rPr lang="en-GB" sz="3200" dirty="0">
                <a:solidFill>
                  <a:schemeClr val="tx2"/>
                </a:solidFill>
                <a:latin typeface="Arial" panose="020B0604020202020204" pitchFamily="34" charset="0"/>
                <a:cs typeface="Arial" panose="020B0604020202020204" pitchFamily="34" charset="0"/>
              </a:rPr>
              <a:t>11</a:t>
            </a:r>
          </a:p>
        </p:txBody>
      </p:sp>
      <p:sp>
        <p:nvSpPr>
          <p:cNvPr id="22" name="TextBox 21">
            <a:extLst>
              <a:ext uri="{FF2B5EF4-FFF2-40B4-BE49-F238E27FC236}">
                <a16:creationId xmlns:a16="http://schemas.microsoft.com/office/drawing/2014/main" id="{17A4596A-3155-FB6F-300A-6C00B1326758}"/>
              </a:ext>
            </a:extLst>
          </p:cNvPr>
          <p:cNvSpPr txBox="1"/>
          <p:nvPr/>
        </p:nvSpPr>
        <p:spPr>
          <a:xfrm>
            <a:off x="6312024" y="4560125"/>
            <a:ext cx="658792" cy="584775"/>
          </a:xfrm>
          <a:prstGeom prst="rect">
            <a:avLst/>
          </a:prstGeom>
          <a:noFill/>
        </p:spPr>
        <p:txBody>
          <a:bodyPr wrap="square" rtlCol="0">
            <a:spAutoFit/>
          </a:bodyPr>
          <a:lstStyle/>
          <a:p>
            <a:pPr algn="r"/>
            <a:r>
              <a:rPr lang="en-GB" sz="3200" dirty="0">
                <a:solidFill>
                  <a:schemeClr val="tx2"/>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207854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7847C-DA8D-45A3-8150-ADBBA94959B0}"/>
              </a:ext>
            </a:extLst>
          </p:cNvPr>
          <p:cNvPicPr>
            <a:picLocks noChangeAspect="1"/>
          </p:cNvPicPr>
          <p:nvPr/>
        </p:nvPicPr>
        <p:blipFill rotWithShape="1">
          <a:blip r:embed="rId3">
            <a:extLst>
              <a:ext uri="{28A0092B-C50C-407E-A947-70E740481C1C}">
                <a14:useLocalDpi xmlns:a14="http://schemas.microsoft.com/office/drawing/2010/main" val="0"/>
              </a:ext>
            </a:extLst>
          </a:blip>
          <a:srcRect t="4354" r="11526" b="9386"/>
          <a:stretch/>
        </p:blipFill>
        <p:spPr>
          <a:xfrm>
            <a:off x="7351576" y="1162494"/>
            <a:ext cx="4840424" cy="542831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itle 1">
            <a:extLst>
              <a:ext uri="{FF2B5EF4-FFF2-40B4-BE49-F238E27FC236}">
                <a16:creationId xmlns:a16="http://schemas.microsoft.com/office/drawing/2014/main" id="{183B2E63-0389-384E-71DC-1C8241B3DEDC}"/>
              </a:ext>
            </a:extLst>
          </p:cNvPr>
          <p:cNvSpPr txBox="1">
            <a:spLocks/>
          </p:cNvSpPr>
          <p:nvPr/>
        </p:nvSpPr>
        <p:spPr>
          <a:xfrm>
            <a:off x="563390" y="6044540"/>
            <a:ext cx="5463683" cy="647204"/>
          </a:xfrm>
          <a:prstGeom prst="rect">
            <a:avLst/>
          </a:prstGeom>
          <a:noFill/>
          <a:ln>
            <a:noFill/>
          </a:ln>
        </p:spPr>
        <p:txBody>
          <a:bodyPr vert="horz" lIns="91440" tIns="45720" rIns="91440" bIns="45720" rtlCol="0" anchor="b" anchorCtr="0">
            <a:no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br>
              <a:rPr lang="en-GB" sz="1200" b="0" dirty="0">
                <a:solidFill>
                  <a:schemeClr val="tx1">
                    <a:lumMod val="65000"/>
                    <a:lumOff val="35000"/>
                  </a:schemeClr>
                </a:solidFill>
                <a:latin typeface="+mn-lt"/>
              </a:rPr>
            </a:br>
            <a:r>
              <a:rPr lang="en-GB" sz="1200" b="0" dirty="0">
                <a:solidFill>
                  <a:schemeClr val="tx1">
                    <a:lumMod val="65000"/>
                    <a:lumOff val="35000"/>
                  </a:schemeClr>
                </a:solidFill>
                <a:latin typeface="+mn-lt"/>
              </a:rPr>
              <a:t>https://netzero2035.wales/</a:t>
            </a:r>
            <a:br>
              <a:rPr lang="en-GB" sz="1200" b="0" dirty="0">
                <a:solidFill>
                  <a:schemeClr val="tx1">
                    <a:lumMod val="65000"/>
                    <a:lumOff val="35000"/>
                  </a:schemeClr>
                </a:solidFill>
                <a:latin typeface="+mn-lt"/>
              </a:rPr>
            </a:br>
            <a:r>
              <a:rPr lang="en-GB" sz="1200" b="0" dirty="0">
                <a:solidFill>
                  <a:schemeClr val="tx1">
                    <a:lumMod val="65000"/>
                    <a:lumOff val="35000"/>
                  </a:schemeClr>
                </a:solidFill>
                <a:latin typeface="+mn-lt"/>
                <a:hlinkClick r:id="rId4">
                  <a:extLst>
                    <a:ext uri="{A12FA001-AC4F-418D-AE19-62706E023703}">
                      <ahyp:hlinkClr xmlns:ahyp="http://schemas.microsoft.com/office/drawing/2018/hyperlinkcolor" val="tx"/>
                    </a:ext>
                  </a:extLst>
                </a:hlinkClick>
              </a:rPr>
              <a:t>https://www.janedavidson.wales</a:t>
            </a:r>
            <a:br>
              <a:rPr lang="en-GB" sz="1200" b="0" dirty="0">
                <a:solidFill>
                  <a:schemeClr val="tx1">
                    <a:lumMod val="65000"/>
                    <a:lumOff val="35000"/>
                  </a:schemeClr>
                </a:solidFill>
                <a:latin typeface="+mn-lt"/>
              </a:rPr>
            </a:br>
            <a:r>
              <a:rPr lang="en-GB" sz="1200" b="0" dirty="0">
                <a:solidFill>
                  <a:schemeClr val="tx1">
                    <a:lumMod val="65000"/>
                    <a:lumOff val="35000"/>
                  </a:schemeClr>
                </a:solidFill>
                <a:latin typeface="+mn-lt"/>
              </a:rPr>
              <a:t>@janebryngwyn</a:t>
            </a:r>
            <a:br>
              <a:rPr lang="en-GB" sz="1200" b="0" dirty="0">
                <a:solidFill>
                  <a:schemeClr val="tx1">
                    <a:lumMod val="65000"/>
                    <a:lumOff val="35000"/>
                  </a:schemeClr>
                </a:solidFill>
                <a:latin typeface="+mn-lt"/>
              </a:rPr>
            </a:br>
            <a:endParaRPr lang="en-GB" sz="1200" b="0" u="sng" dirty="0">
              <a:solidFill>
                <a:schemeClr val="tx1">
                  <a:lumMod val="65000"/>
                  <a:lumOff val="35000"/>
                </a:schemeClr>
              </a:solidFill>
              <a:latin typeface="+mn-lt"/>
            </a:endParaRPr>
          </a:p>
        </p:txBody>
      </p:sp>
      <p:sp>
        <p:nvSpPr>
          <p:cNvPr id="8" name="Title 1">
            <a:extLst>
              <a:ext uri="{FF2B5EF4-FFF2-40B4-BE49-F238E27FC236}">
                <a16:creationId xmlns:a16="http://schemas.microsoft.com/office/drawing/2014/main" id="{B1326FF1-0577-FB7F-37D1-AD82BE26A23B}"/>
              </a:ext>
            </a:extLst>
          </p:cNvPr>
          <p:cNvSpPr txBox="1">
            <a:spLocks/>
          </p:cNvSpPr>
          <p:nvPr/>
        </p:nvSpPr>
        <p:spPr>
          <a:xfrm>
            <a:off x="609600" y="1650671"/>
            <a:ext cx="6610597" cy="3117479"/>
          </a:xfrm>
          <a:prstGeom prst="rect">
            <a:avLst/>
          </a:prstGeom>
          <a:noFill/>
          <a:ln>
            <a:noFill/>
          </a:ln>
        </p:spPr>
        <p:txBody>
          <a:bodyPr vert="horz" lIns="91440" tIns="45720" rIns="91440" bIns="45720" rtlCol="0" anchor="t" anchorCtr="0">
            <a:no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r>
              <a:rPr lang="en-GB" sz="2000" b="0" dirty="0"/>
              <a:t>Scotland, Finland, Iceland, Wales, Canada and New Zealand are members of the Wellbeing Economy Governments.</a:t>
            </a:r>
            <a:br>
              <a:rPr lang="en-GB" sz="2000" b="0" dirty="0"/>
            </a:br>
            <a:br>
              <a:rPr lang="en-GB" sz="2000" b="0" dirty="0"/>
            </a:br>
            <a:r>
              <a:rPr lang="en-GB" sz="2000" b="0" dirty="0"/>
              <a:t>…other countries/cities/organisations are interested in this approach to deliver on the SDGs by 2030.</a:t>
            </a:r>
            <a:br>
              <a:rPr lang="en-GB" sz="2000" b="0" dirty="0"/>
            </a:br>
            <a:br>
              <a:rPr lang="en-GB" sz="2000" b="0" dirty="0"/>
            </a:br>
            <a:r>
              <a:rPr lang="en-GB" sz="2000" dirty="0">
                <a:solidFill>
                  <a:schemeClr val="accent1"/>
                </a:solidFill>
              </a:rPr>
              <a:t>The first United Nations summit for the future will take place in September 2024!</a:t>
            </a:r>
            <a:endParaRPr lang="en-GB" sz="2200" u="sng" dirty="0">
              <a:solidFill>
                <a:schemeClr val="accent1"/>
              </a:solidFill>
              <a:latin typeface="+mj-lt"/>
            </a:endParaRPr>
          </a:p>
        </p:txBody>
      </p:sp>
      <p:sp>
        <p:nvSpPr>
          <p:cNvPr id="2" name="Title 1"/>
          <p:cNvSpPr>
            <a:spLocks noGrp="1"/>
          </p:cNvSpPr>
          <p:nvPr>
            <p:ph type="title"/>
          </p:nvPr>
        </p:nvSpPr>
        <p:spPr>
          <a:xfrm>
            <a:off x="609600" y="0"/>
            <a:ext cx="9607825" cy="910881"/>
          </a:xfrm>
        </p:spPr>
        <p:txBody>
          <a:bodyPr vert="horz" lIns="91440" tIns="45720" rIns="91440" bIns="45720" rtlCol="0" anchor="t" anchorCtr="0">
            <a:noAutofit/>
          </a:bodyPr>
          <a:lstStyle/>
          <a:p>
            <a:r>
              <a:rPr lang="en-GB" dirty="0"/>
              <a:t>Scotland </a:t>
            </a:r>
            <a:r>
              <a:rPr lang="en-US" dirty="0"/>
              <a:t>is planning similar legislation in this parliamentary term. </a:t>
            </a:r>
            <a:r>
              <a:rPr lang="en-GB" dirty="0"/>
              <a:t>Ireland </a:t>
            </a:r>
            <a:r>
              <a:rPr lang="en-US" dirty="0"/>
              <a:t>plans to legislate too</a:t>
            </a:r>
            <a:endParaRPr lang="en-US" u="sng" dirty="0">
              <a:solidFill>
                <a:schemeClr val="tx1"/>
              </a:solidFill>
              <a:latin typeface="+mj-lt"/>
            </a:endParaRPr>
          </a:p>
        </p:txBody>
      </p:sp>
      <p:sp>
        <p:nvSpPr>
          <p:cNvPr id="9" name="Title 1">
            <a:extLst>
              <a:ext uri="{FF2B5EF4-FFF2-40B4-BE49-F238E27FC236}">
                <a16:creationId xmlns:a16="http://schemas.microsoft.com/office/drawing/2014/main" id="{37190146-7D90-7042-3C26-48A9A8A074D2}"/>
              </a:ext>
            </a:extLst>
          </p:cNvPr>
          <p:cNvSpPr txBox="1">
            <a:spLocks/>
          </p:cNvSpPr>
          <p:nvPr/>
        </p:nvSpPr>
        <p:spPr>
          <a:xfrm>
            <a:off x="572241" y="5225143"/>
            <a:ext cx="6610597" cy="997527"/>
          </a:xfrm>
          <a:prstGeom prst="rect">
            <a:avLst/>
          </a:prstGeom>
          <a:noFill/>
          <a:ln>
            <a:noFill/>
          </a:ln>
        </p:spPr>
        <p:txBody>
          <a:bodyPr vert="horz" lIns="91440" tIns="45720" rIns="91440" bIns="45720" rtlCol="0" anchor="t" anchorCtr="0">
            <a:noAutofit/>
          </a:bodyPr>
          <a:lstStyle>
            <a:lvl1pPr algn="l" defTabSz="457189" rtl="0" eaLnBrk="1" latinLnBrk="0" hangingPunct="1">
              <a:spcBef>
                <a:spcPct val="0"/>
              </a:spcBef>
              <a:buNone/>
              <a:defRPr lang="en-US" sz="3200" b="1" kern="1200">
                <a:solidFill>
                  <a:schemeClr val="tx2"/>
                </a:solidFill>
                <a:latin typeface="Arial" charset="0"/>
                <a:ea typeface="ＭＳ Ｐゴシック" charset="0"/>
                <a:cs typeface="+mj-cs"/>
              </a:defRPr>
            </a:lvl1pPr>
          </a:lstStyle>
          <a:p>
            <a:r>
              <a:rPr lang="en-GB" sz="2000" dirty="0">
                <a:solidFill>
                  <a:schemeClr val="accent6"/>
                </a:solidFill>
                <a:latin typeface="+mn-lt"/>
              </a:rPr>
              <a:t>Jane Davidson </a:t>
            </a:r>
            <a:r>
              <a:rPr lang="en-GB" sz="1400" dirty="0">
                <a:solidFill>
                  <a:schemeClr val="tx1"/>
                </a:solidFill>
                <a:latin typeface="+mn-lt"/>
              </a:rPr>
              <a:t>	</a:t>
            </a:r>
            <a:br>
              <a:rPr lang="en-GB" sz="1400" dirty="0">
                <a:solidFill>
                  <a:schemeClr val="tx1"/>
                </a:solidFill>
                <a:latin typeface="+mn-lt"/>
              </a:rPr>
            </a:br>
            <a:r>
              <a:rPr lang="en-GB" sz="1800" dirty="0">
                <a:solidFill>
                  <a:schemeClr val="tx1"/>
                </a:solidFill>
                <a:latin typeface="+mn-lt"/>
              </a:rPr>
              <a:t>Chair, Net Zero Wales 2035</a:t>
            </a:r>
            <a:endParaRPr lang="en-GB" sz="1600" u="sng" dirty="0">
              <a:solidFill>
                <a:schemeClr val="tx1"/>
              </a:solidFill>
              <a:latin typeface="+mn-lt"/>
            </a:endParaRPr>
          </a:p>
        </p:txBody>
      </p:sp>
    </p:spTree>
    <p:extLst>
      <p:ext uri="{BB962C8B-B14F-4D97-AF65-F5344CB8AC3E}">
        <p14:creationId xmlns:p14="http://schemas.microsoft.com/office/powerpoint/2010/main" val="290095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in the desert&#10;&#10;Description automatically generated">
            <a:extLst>
              <a:ext uri="{FF2B5EF4-FFF2-40B4-BE49-F238E27FC236}">
                <a16:creationId xmlns:a16="http://schemas.microsoft.com/office/drawing/2014/main" id="{A5651484-6D9D-4616-73FD-8E9474A5B2CC}"/>
              </a:ext>
            </a:extLst>
          </p:cNvPr>
          <p:cNvPicPr>
            <a:picLocks noChangeAspect="1"/>
          </p:cNvPicPr>
          <p:nvPr/>
        </p:nvPicPr>
        <p:blipFill rotWithShape="1">
          <a:blip r:embed="rId2"/>
          <a:srcRect t="3159"/>
          <a:stretch/>
        </p:blipFill>
        <p:spPr>
          <a:xfrm>
            <a:off x="0" y="0"/>
            <a:ext cx="12249785" cy="6858000"/>
          </a:xfrm>
          <a:prstGeom prst="rect">
            <a:avLst/>
          </a:prstGeom>
        </p:spPr>
      </p:pic>
      <p:sp>
        <p:nvSpPr>
          <p:cNvPr id="2" name="Title 1">
            <a:extLst>
              <a:ext uri="{FF2B5EF4-FFF2-40B4-BE49-F238E27FC236}">
                <a16:creationId xmlns:a16="http://schemas.microsoft.com/office/drawing/2014/main" id="{66759F33-BED0-4EF9-B26D-4C7CB5D53C93}"/>
              </a:ext>
            </a:extLst>
          </p:cNvPr>
          <p:cNvSpPr>
            <a:spLocks noGrp="1"/>
          </p:cNvSpPr>
          <p:nvPr>
            <p:ph type="ctrTitle"/>
          </p:nvPr>
        </p:nvSpPr>
        <p:spPr>
          <a:xfrm>
            <a:off x="1066800" y="3844254"/>
            <a:ext cx="10058400" cy="2489088"/>
          </a:xfrm>
          <a:effectLst>
            <a:outerShdw blurRad="50800" dist="38100" dir="2700000" algn="tl" rotWithShape="0">
              <a:prstClr val="black">
                <a:alpha val="40000"/>
              </a:prstClr>
            </a:outerShdw>
          </a:effectLst>
        </p:spPr>
        <p:txBody>
          <a:bodyPr>
            <a:normAutofit/>
          </a:bodyPr>
          <a:lstStyle/>
          <a:p>
            <a:r>
              <a:rPr lang="en-GB" sz="4000" b="1" dirty="0">
                <a:solidFill>
                  <a:srgbClr val="FFFFFF"/>
                </a:solidFill>
              </a:rPr>
              <a:t>Section 1</a:t>
            </a:r>
            <a:br>
              <a:rPr lang="en-GB" sz="5200" dirty="0">
                <a:solidFill>
                  <a:srgbClr val="FFFFFF"/>
                </a:solidFill>
              </a:rPr>
            </a:br>
            <a:br>
              <a:rPr lang="en-GB" sz="5200" dirty="0">
                <a:solidFill>
                  <a:srgbClr val="FFFFFF"/>
                </a:solidFill>
              </a:rPr>
            </a:br>
            <a:endParaRPr lang="en-GB" sz="5200" b="1" dirty="0">
              <a:solidFill>
                <a:srgbClr val="FFFFFF"/>
              </a:solidFill>
            </a:endParaRPr>
          </a:p>
        </p:txBody>
      </p:sp>
      <p:sp>
        <p:nvSpPr>
          <p:cNvPr id="3" name="Subtitle 2">
            <a:extLst>
              <a:ext uri="{FF2B5EF4-FFF2-40B4-BE49-F238E27FC236}">
                <a16:creationId xmlns:a16="http://schemas.microsoft.com/office/drawing/2014/main" id="{C757481D-07B7-4820-B9FF-DDAE3A24D245}"/>
              </a:ext>
            </a:extLst>
          </p:cNvPr>
          <p:cNvSpPr>
            <a:spLocks noGrp="1"/>
          </p:cNvSpPr>
          <p:nvPr>
            <p:ph type="subTitle" idx="1"/>
          </p:nvPr>
        </p:nvSpPr>
        <p:spPr>
          <a:xfrm>
            <a:off x="1257738" y="5312964"/>
            <a:ext cx="10058400" cy="1282707"/>
          </a:xfrm>
          <a:effectLst>
            <a:outerShdw blurRad="50800" dist="38100" dir="2700000" algn="tl" rotWithShape="0">
              <a:prstClr val="black">
                <a:alpha val="40000"/>
              </a:prstClr>
            </a:outerShdw>
          </a:effectLst>
        </p:spPr>
        <p:txBody>
          <a:bodyPr>
            <a:normAutofit/>
          </a:bodyPr>
          <a:lstStyle/>
          <a:p>
            <a:r>
              <a:rPr lang="en-GB" sz="4800" b="1" dirty="0">
                <a:solidFill>
                  <a:srgbClr val="FFFFFF"/>
                </a:solidFill>
              </a:rPr>
              <a:t>Rethinking our values</a:t>
            </a:r>
            <a:endParaRPr lang="en-GB" sz="4800" dirty="0">
              <a:solidFill>
                <a:srgbClr val="FFFFFF"/>
              </a:solidFill>
            </a:endParaRPr>
          </a:p>
        </p:txBody>
      </p:sp>
    </p:spTree>
    <p:extLst>
      <p:ext uri="{BB962C8B-B14F-4D97-AF65-F5344CB8AC3E}">
        <p14:creationId xmlns:p14="http://schemas.microsoft.com/office/powerpoint/2010/main" val="389144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p:spPr>
        <p:txBody>
          <a:bodyPr vert="horz" lIns="91430" tIns="45715" rIns="91430" bIns="45715" rtlCol="0">
            <a:normAutofit/>
          </a:bodyPr>
          <a:lstStyle/>
          <a:p>
            <a:pPr defTabSz="685722">
              <a:defRPr/>
            </a:pPr>
            <a:r>
              <a:rPr lang="en-US" b="1" kern="0" dirty="0">
                <a:latin typeface="Arial"/>
                <a:ea typeface="ヒラギノ角ゴ ProN W3" charset="0"/>
                <a:cs typeface="Arial"/>
                <a:sym typeface="Gill Sans" charset="0"/>
              </a:rPr>
              <a:t>1999 – new democracy, new duty for Wales</a:t>
            </a:r>
          </a:p>
        </p:txBody>
      </p:sp>
      <p:sp>
        <p:nvSpPr>
          <p:cNvPr id="3" name="TextBox 2">
            <a:extLst>
              <a:ext uri="{FF2B5EF4-FFF2-40B4-BE49-F238E27FC236}">
                <a16:creationId xmlns:a16="http://schemas.microsoft.com/office/drawing/2014/main" id="{0E79566C-6B4F-170A-9680-017C891C9235}"/>
              </a:ext>
            </a:extLst>
          </p:cNvPr>
          <p:cNvSpPr txBox="1"/>
          <p:nvPr/>
        </p:nvSpPr>
        <p:spPr>
          <a:xfrm>
            <a:off x="3401568" y="1567488"/>
            <a:ext cx="8241792" cy="2400657"/>
          </a:xfrm>
          <a:prstGeom prst="rect">
            <a:avLst/>
          </a:prstGeom>
          <a:noFill/>
        </p:spPr>
        <p:txBody>
          <a:bodyPr wrap="square">
            <a:spAutoFit/>
          </a:bodyPr>
          <a:lstStyle/>
          <a:p>
            <a:pPr marL="342900" lvl="0" indent="-342900">
              <a:spcBef>
                <a:spcPts val="1800"/>
              </a:spcBef>
              <a:buFont typeface="Arial" panose="020B0604020202020204" pitchFamily="34" charset="0"/>
              <a:buChar char="•"/>
            </a:pPr>
            <a:r>
              <a:rPr lang="en-US" dirty="0">
                <a:solidFill>
                  <a:schemeClr val="tx2"/>
                </a:solidFill>
              </a:rPr>
              <a:t>Government of Wales Act 1998.</a:t>
            </a:r>
          </a:p>
          <a:p>
            <a:pPr marL="342900" lvl="0" indent="-342900">
              <a:spcBef>
                <a:spcPts val="1800"/>
              </a:spcBef>
              <a:buFont typeface="Arial" panose="020B0604020202020204" pitchFamily="34" charset="0"/>
              <a:buChar char="•"/>
            </a:pPr>
            <a:r>
              <a:rPr lang="en-US" dirty="0">
                <a:solidFill>
                  <a:schemeClr val="tx2"/>
                </a:solidFill>
              </a:rPr>
              <a:t>The Government has a duty to have a scheme setting out how it will </a:t>
            </a:r>
            <a:r>
              <a:rPr lang="en-US" b="1" dirty="0">
                <a:solidFill>
                  <a:schemeClr val="accent1"/>
                </a:solidFill>
              </a:rPr>
              <a:t>promote</a:t>
            </a:r>
            <a:r>
              <a:rPr lang="en-US" dirty="0">
                <a:solidFill>
                  <a:schemeClr val="tx2"/>
                </a:solidFill>
              </a:rPr>
              <a:t> sustainable development in the exercise of its functions.</a:t>
            </a:r>
          </a:p>
          <a:p>
            <a:pPr marL="342900" lvl="0" indent="-342900">
              <a:spcBef>
                <a:spcPts val="1800"/>
              </a:spcBef>
              <a:buFont typeface="Arial" panose="020B0604020202020204" pitchFamily="34" charset="0"/>
              <a:buChar char="•"/>
            </a:pPr>
            <a:r>
              <a:rPr lang="en-US" dirty="0">
                <a:solidFill>
                  <a:schemeClr val="tx2"/>
                </a:solidFill>
              </a:rPr>
              <a:t>Brundtland definition of 'Sustainable Development’. </a:t>
            </a:r>
          </a:p>
        </p:txBody>
      </p:sp>
      <p:sp>
        <p:nvSpPr>
          <p:cNvPr id="7" name="TextBox 6">
            <a:extLst>
              <a:ext uri="{FF2B5EF4-FFF2-40B4-BE49-F238E27FC236}">
                <a16:creationId xmlns:a16="http://schemas.microsoft.com/office/drawing/2014/main" id="{9097DAD8-A3DB-D536-B558-C4E0F2DDAEBA}"/>
              </a:ext>
            </a:extLst>
          </p:cNvPr>
          <p:cNvSpPr txBox="1"/>
          <p:nvPr/>
        </p:nvSpPr>
        <p:spPr>
          <a:xfrm>
            <a:off x="1133856" y="5002888"/>
            <a:ext cx="11058144" cy="830997"/>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dirty="0"/>
              <a:t>...development that meets the needs of the present without compromising the ability of future generations to meet their own needs.</a:t>
            </a:r>
          </a:p>
        </p:txBody>
      </p:sp>
      <p:sp>
        <p:nvSpPr>
          <p:cNvPr id="8" name="TextBox 7">
            <a:extLst>
              <a:ext uri="{FF2B5EF4-FFF2-40B4-BE49-F238E27FC236}">
                <a16:creationId xmlns:a16="http://schemas.microsoft.com/office/drawing/2014/main" id="{86C840E3-A9B3-5666-2518-797FC126A7D6}"/>
              </a:ext>
            </a:extLst>
          </p:cNvPr>
          <p:cNvSpPr txBox="1"/>
          <p:nvPr/>
        </p:nvSpPr>
        <p:spPr>
          <a:xfrm>
            <a:off x="633984" y="4520244"/>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sp>
        <p:nvSpPr>
          <p:cNvPr id="9" name="TextBox 8">
            <a:extLst>
              <a:ext uri="{FF2B5EF4-FFF2-40B4-BE49-F238E27FC236}">
                <a16:creationId xmlns:a16="http://schemas.microsoft.com/office/drawing/2014/main" id="{1351F8DB-DF74-E9A9-BD96-7D7FFAAC9CB4}"/>
              </a:ext>
            </a:extLst>
          </p:cNvPr>
          <p:cNvSpPr txBox="1"/>
          <p:nvPr/>
        </p:nvSpPr>
        <p:spPr>
          <a:xfrm>
            <a:off x="8289448" y="5288340"/>
            <a:ext cx="1987296" cy="1569660"/>
          </a:xfrm>
          <a:prstGeom prst="rect">
            <a:avLst/>
          </a:prstGeom>
          <a:noFill/>
        </p:spPr>
        <p:txBody>
          <a:bodyPr wrap="square">
            <a:spAutoFit/>
          </a:bodyPr>
          <a:lstStyle>
            <a:defPPr>
              <a:defRPr lang="en-US"/>
            </a:defPPr>
            <a:lvl1pPr lvl="0">
              <a:spcBef>
                <a:spcPts val="1800"/>
              </a:spcBef>
              <a:defRPr>
                <a:solidFill>
                  <a:schemeClr val="tx2"/>
                </a:solidFill>
              </a:defRPr>
            </a:lvl1pPr>
          </a:lstStyle>
          <a:p>
            <a:r>
              <a:rPr lang="en-US" sz="9600" dirty="0">
                <a:solidFill>
                  <a:schemeClr val="accent1"/>
                </a:solidFill>
              </a:rPr>
              <a:t>”</a:t>
            </a:r>
          </a:p>
        </p:txBody>
      </p:sp>
      <p:pic>
        <p:nvPicPr>
          <p:cNvPr id="15" name="Picture 14">
            <a:extLst>
              <a:ext uri="{FF2B5EF4-FFF2-40B4-BE49-F238E27FC236}">
                <a16:creationId xmlns:a16="http://schemas.microsoft.com/office/drawing/2014/main" id="{9213173A-4A95-5D52-36F9-E18686A248AE}"/>
              </a:ext>
            </a:extLst>
          </p:cNvPr>
          <p:cNvPicPr>
            <a:picLocks noChangeAspect="1"/>
          </p:cNvPicPr>
          <p:nvPr/>
        </p:nvPicPr>
        <p:blipFill>
          <a:blip r:embed="rId3"/>
          <a:stretch>
            <a:fillRect/>
          </a:stretch>
        </p:blipFill>
        <p:spPr>
          <a:xfrm>
            <a:off x="0" y="617666"/>
            <a:ext cx="3703266" cy="5240589"/>
          </a:xfrm>
          <a:prstGeom prst="rect">
            <a:avLst/>
          </a:prstGeom>
        </p:spPr>
      </p:pic>
    </p:spTree>
    <p:extLst>
      <p:ext uri="{BB962C8B-B14F-4D97-AF65-F5344CB8AC3E}">
        <p14:creationId xmlns:p14="http://schemas.microsoft.com/office/powerpoint/2010/main" val="89822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69D2979-D0F1-95B2-7945-AC131E94EA55}"/>
              </a:ext>
            </a:extLst>
          </p:cNvPr>
          <p:cNvGraphicFramePr/>
          <p:nvPr/>
        </p:nvGraphicFramePr>
        <p:xfrm>
          <a:off x="2208628" y="1026941"/>
          <a:ext cx="8806376" cy="5570807"/>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a:extLst>
              <a:ext uri="{FF2B5EF4-FFF2-40B4-BE49-F238E27FC236}">
                <a16:creationId xmlns:a16="http://schemas.microsoft.com/office/drawing/2014/main" id="{4321A3AC-D87E-D345-961E-DBF2CADB1620}"/>
              </a:ext>
            </a:extLst>
          </p:cNvPr>
          <p:cNvSpPr>
            <a:spLocks noGrp="1"/>
          </p:cNvSpPr>
          <p:nvPr>
            <p:ph idx="1"/>
          </p:nvPr>
        </p:nvSpPr>
        <p:spPr>
          <a:xfrm>
            <a:off x="609600" y="1453897"/>
            <a:ext cx="2883877" cy="3352565"/>
          </a:xfrm>
        </p:spPr>
        <p:txBody>
          <a:bodyPr/>
          <a:lstStyle/>
          <a:p>
            <a:pPr>
              <a:spcBef>
                <a:spcPts val="1800"/>
              </a:spcBef>
            </a:pPr>
            <a:r>
              <a:rPr lang="en-GB" dirty="0"/>
              <a:t>Long term</a:t>
            </a:r>
          </a:p>
          <a:p>
            <a:pPr>
              <a:spcBef>
                <a:spcPts val="1800"/>
              </a:spcBef>
            </a:pPr>
            <a:r>
              <a:rPr lang="en-GB" dirty="0"/>
              <a:t>Prevention</a:t>
            </a:r>
          </a:p>
          <a:p>
            <a:pPr>
              <a:spcBef>
                <a:spcPts val="1800"/>
              </a:spcBef>
            </a:pPr>
            <a:r>
              <a:rPr lang="en-GB" dirty="0"/>
              <a:t>Collaboration</a:t>
            </a:r>
          </a:p>
          <a:p>
            <a:pPr>
              <a:spcBef>
                <a:spcPts val="1800"/>
              </a:spcBef>
            </a:pPr>
            <a:r>
              <a:rPr lang="en-GB" dirty="0"/>
              <a:t>Integration</a:t>
            </a:r>
          </a:p>
          <a:p>
            <a:pPr>
              <a:spcBef>
                <a:spcPts val="1800"/>
              </a:spcBef>
            </a:pPr>
            <a:r>
              <a:rPr lang="en-GB" dirty="0"/>
              <a:t>Involvement</a:t>
            </a:r>
          </a:p>
        </p:txBody>
      </p:sp>
      <p:sp>
        <p:nvSpPr>
          <p:cNvPr id="2" name="Title 1">
            <a:extLst>
              <a:ext uri="{FF2B5EF4-FFF2-40B4-BE49-F238E27FC236}">
                <a16:creationId xmlns:a16="http://schemas.microsoft.com/office/drawing/2014/main" id="{6B04FF41-074F-E83F-8657-FAC09CDABBCB}"/>
              </a:ext>
            </a:extLst>
          </p:cNvPr>
          <p:cNvSpPr>
            <a:spLocks noGrp="1"/>
          </p:cNvSpPr>
          <p:nvPr>
            <p:ph type="title"/>
          </p:nvPr>
        </p:nvSpPr>
        <p:spPr/>
        <p:txBody>
          <a:bodyPr/>
          <a:lstStyle/>
          <a:p>
            <a:r>
              <a:rPr lang="en-GB" sz="2800" dirty="0"/>
              <a:t>The well-being of future generations (Wales) Act 2015</a:t>
            </a:r>
          </a:p>
        </p:txBody>
      </p:sp>
      <p:pic>
        <p:nvPicPr>
          <p:cNvPr id="11" name="Picture 10" descr="A circular diagram of different colors&#10;&#10;Description automatically generated with medium confidence">
            <a:extLst>
              <a:ext uri="{FF2B5EF4-FFF2-40B4-BE49-F238E27FC236}">
                <a16:creationId xmlns:a16="http://schemas.microsoft.com/office/drawing/2014/main" id="{3CAD193C-4DAD-A597-ECD3-DD2D2B61CBA7}"/>
              </a:ext>
            </a:extLst>
          </p:cNvPr>
          <p:cNvPicPr>
            <a:picLocks noChangeAspect="1"/>
          </p:cNvPicPr>
          <p:nvPr/>
        </p:nvPicPr>
        <p:blipFill>
          <a:blip r:embed="rId4"/>
          <a:stretch>
            <a:fillRect/>
          </a:stretch>
        </p:blipFill>
        <p:spPr>
          <a:xfrm>
            <a:off x="4323579" y="1580609"/>
            <a:ext cx="4609406" cy="4491720"/>
          </a:xfrm>
          <a:prstGeom prst="rect">
            <a:avLst/>
          </a:prstGeom>
        </p:spPr>
      </p:pic>
      <p:sp>
        <p:nvSpPr>
          <p:cNvPr id="12" name="TextBox 11">
            <a:extLst>
              <a:ext uri="{FF2B5EF4-FFF2-40B4-BE49-F238E27FC236}">
                <a16:creationId xmlns:a16="http://schemas.microsoft.com/office/drawing/2014/main" id="{1EAC2CE0-6744-538C-5F0E-C6EBB9821BF4}"/>
              </a:ext>
            </a:extLst>
          </p:cNvPr>
          <p:cNvSpPr txBox="1"/>
          <p:nvPr/>
        </p:nvSpPr>
        <p:spPr>
          <a:xfrm>
            <a:off x="6641826" y="2118595"/>
            <a:ext cx="1353312"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Prosperous</a:t>
            </a:r>
          </a:p>
        </p:txBody>
      </p:sp>
      <p:sp>
        <p:nvSpPr>
          <p:cNvPr id="13" name="TextBox 12">
            <a:extLst>
              <a:ext uri="{FF2B5EF4-FFF2-40B4-BE49-F238E27FC236}">
                <a16:creationId xmlns:a16="http://schemas.microsoft.com/office/drawing/2014/main" id="{204D46BD-6527-17D6-2D6D-0D87B97D8BFF}"/>
              </a:ext>
            </a:extLst>
          </p:cNvPr>
          <p:cNvSpPr txBox="1"/>
          <p:nvPr/>
        </p:nvSpPr>
        <p:spPr>
          <a:xfrm>
            <a:off x="7369809" y="3322292"/>
            <a:ext cx="1353312"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Resilient</a:t>
            </a:r>
          </a:p>
        </p:txBody>
      </p:sp>
      <p:sp>
        <p:nvSpPr>
          <p:cNvPr id="14" name="TextBox 13">
            <a:extLst>
              <a:ext uri="{FF2B5EF4-FFF2-40B4-BE49-F238E27FC236}">
                <a16:creationId xmlns:a16="http://schemas.microsoft.com/office/drawing/2014/main" id="{61D286E9-FDA1-CE58-AB3D-23128243535E}"/>
              </a:ext>
            </a:extLst>
          </p:cNvPr>
          <p:cNvSpPr txBox="1"/>
          <p:nvPr/>
        </p:nvSpPr>
        <p:spPr>
          <a:xfrm>
            <a:off x="7314476" y="4434093"/>
            <a:ext cx="1353312"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Healthier</a:t>
            </a:r>
          </a:p>
        </p:txBody>
      </p:sp>
      <p:sp>
        <p:nvSpPr>
          <p:cNvPr id="15" name="TextBox 14">
            <a:extLst>
              <a:ext uri="{FF2B5EF4-FFF2-40B4-BE49-F238E27FC236}">
                <a16:creationId xmlns:a16="http://schemas.microsoft.com/office/drawing/2014/main" id="{D19FFDF0-DBCA-3345-88B7-3D8564D66E9D}"/>
              </a:ext>
            </a:extLst>
          </p:cNvPr>
          <p:cNvSpPr txBox="1"/>
          <p:nvPr/>
        </p:nvSpPr>
        <p:spPr>
          <a:xfrm>
            <a:off x="5933607" y="5344875"/>
            <a:ext cx="1353312" cy="307777"/>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More equal</a:t>
            </a:r>
          </a:p>
        </p:txBody>
      </p:sp>
      <p:sp>
        <p:nvSpPr>
          <p:cNvPr id="24" name="TextBox 23">
            <a:extLst>
              <a:ext uri="{FF2B5EF4-FFF2-40B4-BE49-F238E27FC236}">
                <a16:creationId xmlns:a16="http://schemas.microsoft.com/office/drawing/2014/main" id="{78C46A51-F15F-4F72-7CC9-0E13CEAB346F}"/>
              </a:ext>
            </a:extLst>
          </p:cNvPr>
          <p:cNvSpPr txBox="1"/>
          <p:nvPr/>
        </p:nvSpPr>
        <p:spPr>
          <a:xfrm>
            <a:off x="4746872" y="4686693"/>
            <a:ext cx="1353312"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Cohesive communities</a:t>
            </a:r>
          </a:p>
        </p:txBody>
      </p:sp>
      <p:sp>
        <p:nvSpPr>
          <p:cNvPr id="25" name="TextBox 24">
            <a:extLst>
              <a:ext uri="{FF2B5EF4-FFF2-40B4-BE49-F238E27FC236}">
                <a16:creationId xmlns:a16="http://schemas.microsoft.com/office/drawing/2014/main" id="{2DFA7334-8106-150D-F5D1-B94537CAC97B}"/>
              </a:ext>
            </a:extLst>
          </p:cNvPr>
          <p:cNvSpPr txBox="1"/>
          <p:nvPr/>
        </p:nvSpPr>
        <p:spPr>
          <a:xfrm>
            <a:off x="4524807" y="3266960"/>
            <a:ext cx="1365804" cy="646331"/>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Vibrant culture and thriving Welsh language</a:t>
            </a:r>
          </a:p>
        </p:txBody>
      </p:sp>
      <p:sp>
        <p:nvSpPr>
          <p:cNvPr id="26" name="TextBox 25">
            <a:extLst>
              <a:ext uri="{FF2B5EF4-FFF2-40B4-BE49-F238E27FC236}">
                <a16:creationId xmlns:a16="http://schemas.microsoft.com/office/drawing/2014/main" id="{B2ACA95C-2A7D-D7C6-48D8-DD4299EDB7DB}"/>
              </a:ext>
            </a:extLst>
          </p:cNvPr>
          <p:cNvSpPr txBox="1"/>
          <p:nvPr/>
        </p:nvSpPr>
        <p:spPr>
          <a:xfrm>
            <a:off x="5225193" y="1987171"/>
            <a:ext cx="1353312" cy="523220"/>
          </a:xfrm>
          <a:prstGeom prst="rect">
            <a:avLst/>
          </a:prstGeom>
          <a:noFill/>
        </p:spPr>
        <p:txBody>
          <a:bodyPr wrap="square" rtlCol="0">
            <a:spAutoFit/>
          </a:bodyPr>
          <a:lstStyle/>
          <a:p>
            <a:pPr algn="ctr"/>
            <a:r>
              <a:rPr lang="en-GB" sz="1400" b="1" dirty="0">
                <a:solidFill>
                  <a:schemeClr val="bg1"/>
                </a:solidFill>
                <a:latin typeface="Arial" panose="020B0604020202020204" pitchFamily="34" charset="0"/>
                <a:cs typeface="Arial" panose="020B0604020202020204" pitchFamily="34" charset="0"/>
              </a:rPr>
              <a:t>Globally responsible</a:t>
            </a:r>
          </a:p>
        </p:txBody>
      </p:sp>
    </p:spTree>
    <p:extLst>
      <p:ext uri="{BB962C8B-B14F-4D97-AF65-F5344CB8AC3E}">
        <p14:creationId xmlns:p14="http://schemas.microsoft.com/office/powerpoint/2010/main" val="1288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2522958" y="3132281"/>
            <a:ext cx="9660819" cy="62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 name="Title 1">
            <a:extLst>
              <a:ext uri="{FF2B5EF4-FFF2-40B4-BE49-F238E27FC236}">
                <a16:creationId xmlns:a16="http://schemas.microsoft.com/office/drawing/2014/main" id="{3A5062F2-E3D8-5BC7-D9AE-A4CA9A8331D4}"/>
              </a:ext>
            </a:extLst>
          </p:cNvPr>
          <p:cNvSpPr>
            <a:spLocks noGrp="1"/>
          </p:cNvSpPr>
          <p:nvPr>
            <p:ph type="title"/>
          </p:nvPr>
        </p:nvSpPr>
        <p:spPr/>
        <p:txBody>
          <a:bodyPr/>
          <a:lstStyle/>
          <a:p>
            <a:r>
              <a:rPr lang="en-GB" dirty="0"/>
              <a:t>Goals</a:t>
            </a:r>
          </a:p>
        </p:txBody>
      </p:sp>
      <p:pic>
        <p:nvPicPr>
          <p:cNvPr id="6" name="Picture 5" descr="A circular diagram of different colors&#10;&#10;Description automatically generated">
            <a:extLst>
              <a:ext uri="{FF2B5EF4-FFF2-40B4-BE49-F238E27FC236}">
                <a16:creationId xmlns:a16="http://schemas.microsoft.com/office/drawing/2014/main" id="{17C25004-8BD6-D110-970A-90949DB38E84}"/>
              </a:ext>
            </a:extLst>
          </p:cNvPr>
          <p:cNvPicPr>
            <a:picLocks noChangeAspect="1"/>
          </p:cNvPicPr>
          <p:nvPr/>
        </p:nvPicPr>
        <p:blipFill>
          <a:blip r:embed="rId3"/>
          <a:stretch>
            <a:fillRect/>
          </a:stretch>
        </p:blipFill>
        <p:spPr>
          <a:xfrm>
            <a:off x="5194716" y="4311116"/>
            <a:ext cx="2206209" cy="2149880"/>
          </a:xfrm>
          <a:prstGeom prst="rect">
            <a:avLst/>
          </a:prstGeom>
        </p:spPr>
      </p:pic>
      <p:sp>
        <p:nvSpPr>
          <p:cNvPr id="7" name="Rectangle 6">
            <a:extLst>
              <a:ext uri="{FF2B5EF4-FFF2-40B4-BE49-F238E27FC236}">
                <a16:creationId xmlns:a16="http://schemas.microsoft.com/office/drawing/2014/main" id="{FD74DE8F-D55C-D2FB-4F26-972D78647FF0}"/>
              </a:ext>
            </a:extLst>
          </p:cNvPr>
          <p:cNvSpPr/>
          <p:nvPr/>
        </p:nvSpPr>
        <p:spPr>
          <a:xfrm>
            <a:off x="607421" y="1143001"/>
            <a:ext cx="1568519" cy="928688"/>
          </a:xfrm>
          <a:prstGeom prst="rect">
            <a:avLst/>
          </a:prstGeom>
          <a:solidFill>
            <a:srgbClr val="ACAC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 prosperous Wales</a:t>
            </a:r>
          </a:p>
        </p:txBody>
      </p:sp>
      <p:sp>
        <p:nvSpPr>
          <p:cNvPr id="8" name="Rectangle 7">
            <a:extLst>
              <a:ext uri="{FF2B5EF4-FFF2-40B4-BE49-F238E27FC236}">
                <a16:creationId xmlns:a16="http://schemas.microsoft.com/office/drawing/2014/main" id="{B43978E0-D31B-E36B-AB4B-426C59E15E66}"/>
              </a:ext>
            </a:extLst>
          </p:cNvPr>
          <p:cNvSpPr/>
          <p:nvPr/>
        </p:nvSpPr>
        <p:spPr>
          <a:xfrm>
            <a:off x="571500" y="2114549"/>
            <a:ext cx="1568520" cy="45720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An innovative, productive and low carbon society which recognises the limits of the global environment and therefore uses resources efficiently and proportionately (including acting on climate change); an economy which generates wealth and provides employment opportunities, allowing people to take advantage of the wealth generated through securing decent work.</a:t>
            </a:r>
          </a:p>
        </p:txBody>
      </p:sp>
      <p:sp>
        <p:nvSpPr>
          <p:cNvPr id="9" name="Rectangle 8">
            <a:extLst>
              <a:ext uri="{FF2B5EF4-FFF2-40B4-BE49-F238E27FC236}">
                <a16:creationId xmlns:a16="http://schemas.microsoft.com/office/drawing/2014/main" id="{8706BF81-CFBE-ED89-9C71-83FD132E022B}"/>
              </a:ext>
            </a:extLst>
          </p:cNvPr>
          <p:cNvSpPr/>
          <p:nvPr/>
        </p:nvSpPr>
        <p:spPr>
          <a:xfrm>
            <a:off x="2243790" y="1143571"/>
            <a:ext cx="1568519" cy="928688"/>
          </a:xfrm>
          <a:prstGeom prst="rect">
            <a:avLst/>
          </a:prstGeom>
          <a:solidFill>
            <a:srgbClr val="F774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 resilient Wales</a:t>
            </a:r>
          </a:p>
        </p:txBody>
      </p:sp>
      <p:sp>
        <p:nvSpPr>
          <p:cNvPr id="10" name="Rectangle 9">
            <a:extLst>
              <a:ext uri="{FF2B5EF4-FFF2-40B4-BE49-F238E27FC236}">
                <a16:creationId xmlns:a16="http://schemas.microsoft.com/office/drawing/2014/main" id="{33EF6F9C-82D1-0712-B03A-E8535E298A1D}"/>
              </a:ext>
            </a:extLst>
          </p:cNvPr>
          <p:cNvSpPr/>
          <p:nvPr/>
        </p:nvSpPr>
        <p:spPr>
          <a:xfrm>
            <a:off x="2187914" y="2114549"/>
            <a:ext cx="1641136" cy="46285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 nation which maintains and enhances a biodiverse natural environment with health functioning ecosystems that support social, economic and ecological resilience and the capacity to adapt to change (for example climate change).</a:t>
            </a:r>
          </a:p>
        </p:txBody>
      </p:sp>
      <p:sp>
        <p:nvSpPr>
          <p:cNvPr id="11" name="Rectangle 10">
            <a:extLst>
              <a:ext uri="{FF2B5EF4-FFF2-40B4-BE49-F238E27FC236}">
                <a16:creationId xmlns:a16="http://schemas.microsoft.com/office/drawing/2014/main" id="{E54DB666-8339-AC1C-8B03-FC63EC54BA2D}"/>
              </a:ext>
            </a:extLst>
          </p:cNvPr>
          <p:cNvSpPr/>
          <p:nvPr/>
        </p:nvSpPr>
        <p:spPr>
          <a:xfrm>
            <a:off x="3880159" y="1157859"/>
            <a:ext cx="1568519" cy="92868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 healthier Wales</a:t>
            </a:r>
          </a:p>
        </p:txBody>
      </p:sp>
      <p:sp>
        <p:nvSpPr>
          <p:cNvPr id="12" name="Rectangle 11">
            <a:extLst>
              <a:ext uri="{FF2B5EF4-FFF2-40B4-BE49-F238E27FC236}">
                <a16:creationId xmlns:a16="http://schemas.microsoft.com/office/drawing/2014/main" id="{9120302D-FC34-CC04-0F39-E805B220C901}"/>
              </a:ext>
            </a:extLst>
          </p:cNvPr>
          <p:cNvSpPr/>
          <p:nvPr/>
        </p:nvSpPr>
        <p:spPr>
          <a:xfrm>
            <a:off x="3900115" y="2114549"/>
            <a:ext cx="1486273" cy="39856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 society in which people’s physical and mental wellbeing is maximised and in which choices and behaviours that benefit future health are understood.</a:t>
            </a:r>
          </a:p>
        </p:txBody>
      </p:sp>
      <p:sp>
        <p:nvSpPr>
          <p:cNvPr id="13" name="Rectangle 12">
            <a:extLst>
              <a:ext uri="{FF2B5EF4-FFF2-40B4-BE49-F238E27FC236}">
                <a16:creationId xmlns:a16="http://schemas.microsoft.com/office/drawing/2014/main" id="{9A508644-06BD-03C8-AAC2-9AB3795DEDF2}"/>
              </a:ext>
            </a:extLst>
          </p:cNvPr>
          <p:cNvSpPr/>
          <p:nvPr/>
        </p:nvSpPr>
        <p:spPr>
          <a:xfrm>
            <a:off x="5516528" y="1143571"/>
            <a:ext cx="1568519" cy="928688"/>
          </a:xfrm>
          <a:prstGeom prst="rect">
            <a:avLst/>
          </a:prstGeom>
          <a:solidFill>
            <a:srgbClr val="B52A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 more equal Wales</a:t>
            </a:r>
          </a:p>
        </p:txBody>
      </p:sp>
      <p:sp>
        <p:nvSpPr>
          <p:cNvPr id="14" name="Rectangle 13">
            <a:extLst>
              <a:ext uri="{FF2B5EF4-FFF2-40B4-BE49-F238E27FC236}">
                <a16:creationId xmlns:a16="http://schemas.microsoft.com/office/drawing/2014/main" id="{3112C714-4AF9-5D4A-0B79-D776DED6F146}"/>
              </a:ext>
            </a:extLst>
          </p:cNvPr>
          <p:cNvSpPr/>
          <p:nvPr/>
        </p:nvSpPr>
        <p:spPr>
          <a:xfrm>
            <a:off x="5564421" y="2114549"/>
            <a:ext cx="1593617" cy="33712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 society that enables people to fulfil their potential no matter what their background or circumstances (including their socio-economic background and circumstances)</a:t>
            </a:r>
          </a:p>
        </p:txBody>
      </p:sp>
      <p:sp>
        <p:nvSpPr>
          <p:cNvPr id="15" name="Rectangle 14">
            <a:extLst>
              <a:ext uri="{FF2B5EF4-FFF2-40B4-BE49-F238E27FC236}">
                <a16:creationId xmlns:a16="http://schemas.microsoft.com/office/drawing/2014/main" id="{BF0AAC88-753C-7732-CD0A-777981A77B8E}"/>
              </a:ext>
            </a:extLst>
          </p:cNvPr>
          <p:cNvSpPr/>
          <p:nvPr/>
        </p:nvSpPr>
        <p:spPr>
          <a:xfrm>
            <a:off x="7152897" y="1157859"/>
            <a:ext cx="1568519" cy="928688"/>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 Wales of cohesive communities</a:t>
            </a:r>
          </a:p>
        </p:txBody>
      </p:sp>
      <p:sp>
        <p:nvSpPr>
          <p:cNvPr id="16" name="Rectangle 15">
            <a:extLst>
              <a:ext uri="{FF2B5EF4-FFF2-40B4-BE49-F238E27FC236}">
                <a16:creationId xmlns:a16="http://schemas.microsoft.com/office/drawing/2014/main" id="{A011049A-DA6B-B931-8388-90B6ADCD4F8D}"/>
              </a:ext>
            </a:extLst>
          </p:cNvPr>
          <p:cNvSpPr/>
          <p:nvPr/>
        </p:nvSpPr>
        <p:spPr>
          <a:xfrm>
            <a:off x="7228729" y="2114549"/>
            <a:ext cx="1429495" cy="9138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Attractive, viable, safe and well-connected communities.</a:t>
            </a:r>
          </a:p>
        </p:txBody>
      </p:sp>
      <p:sp>
        <p:nvSpPr>
          <p:cNvPr id="17" name="Rectangle 16">
            <a:extLst>
              <a:ext uri="{FF2B5EF4-FFF2-40B4-BE49-F238E27FC236}">
                <a16:creationId xmlns:a16="http://schemas.microsoft.com/office/drawing/2014/main" id="{FBA66727-E7FC-FC85-E8C9-D56BD6293298}"/>
              </a:ext>
            </a:extLst>
          </p:cNvPr>
          <p:cNvSpPr/>
          <p:nvPr/>
        </p:nvSpPr>
        <p:spPr>
          <a:xfrm>
            <a:off x="8789266" y="1171575"/>
            <a:ext cx="1568519" cy="9286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A Wales of vibrant culture and thriving Welsh language</a:t>
            </a:r>
          </a:p>
        </p:txBody>
      </p:sp>
      <p:sp>
        <p:nvSpPr>
          <p:cNvPr id="18" name="Rectangle 17">
            <a:extLst>
              <a:ext uri="{FF2B5EF4-FFF2-40B4-BE49-F238E27FC236}">
                <a16:creationId xmlns:a16="http://schemas.microsoft.com/office/drawing/2014/main" id="{AF51B251-35A8-CD08-2121-F45683D05765}"/>
              </a:ext>
            </a:extLst>
          </p:cNvPr>
          <p:cNvSpPr/>
          <p:nvPr/>
        </p:nvSpPr>
        <p:spPr>
          <a:xfrm>
            <a:off x="8821197" y="2114549"/>
            <a:ext cx="1508666" cy="3157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 society that promotes and protects culture, heritage and the Welsh language, and which encourages people to participate in the arts, and sports and recreation.</a:t>
            </a:r>
          </a:p>
        </p:txBody>
      </p:sp>
      <p:sp>
        <p:nvSpPr>
          <p:cNvPr id="19" name="Rectangle 18">
            <a:extLst>
              <a:ext uri="{FF2B5EF4-FFF2-40B4-BE49-F238E27FC236}">
                <a16:creationId xmlns:a16="http://schemas.microsoft.com/office/drawing/2014/main" id="{81ABA6E4-4DF0-DB81-7B46-DE2B18586F42}"/>
              </a:ext>
            </a:extLst>
          </p:cNvPr>
          <p:cNvSpPr/>
          <p:nvPr/>
        </p:nvSpPr>
        <p:spPr>
          <a:xfrm>
            <a:off x="10425636" y="1171575"/>
            <a:ext cx="1568519" cy="9286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A globally responsible Wales</a:t>
            </a:r>
          </a:p>
        </p:txBody>
      </p:sp>
      <p:sp>
        <p:nvSpPr>
          <p:cNvPr id="20" name="Rectangle 19">
            <a:extLst>
              <a:ext uri="{FF2B5EF4-FFF2-40B4-BE49-F238E27FC236}">
                <a16:creationId xmlns:a16="http://schemas.microsoft.com/office/drawing/2014/main" id="{8A1F1DB3-1B17-42DB-2453-E65FE421A01B}"/>
              </a:ext>
            </a:extLst>
          </p:cNvPr>
          <p:cNvSpPr/>
          <p:nvPr/>
        </p:nvSpPr>
        <p:spPr>
          <a:xfrm>
            <a:off x="10444164" y="2114549"/>
            <a:ext cx="1585912" cy="43862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GB" sz="1200" dirty="0">
                <a:solidFill>
                  <a:schemeClr val="tx1">
                    <a:lumMod val="75000"/>
                    <a:lumOff val="25000"/>
                  </a:schemeClr>
                </a:solidFill>
              </a:rPr>
              <a:t>A globally responsible Wales. A nation which, when doing anything to improve the economic, social, environmental and cultural wellbeing of Wales, takes account of whether doing such a thing may make a positive contribution to global well-being, and the capacity to adapt to change (for example climate change).</a:t>
            </a:r>
          </a:p>
        </p:txBody>
      </p:sp>
    </p:spTree>
    <p:extLst>
      <p:ext uri="{BB962C8B-B14F-4D97-AF65-F5344CB8AC3E}">
        <p14:creationId xmlns:p14="http://schemas.microsoft.com/office/powerpoint/2010/main" val="79414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3352CB6-04A1-455E-A750-F2337266AFB6}"/>
              </a:ext>
            </a:extLst>
          </p:cNvPr>
          <p:cNvSpPr>
            <a:spLocks noGrp="1"/>
          </p:cNvSpPr>
          <p:nvPr>
            <p:ph idx="1"/>
          </p:nvPr>
        </p:nvSpPr>
        <p:spPr>
          <a:xfrm>
            <a:off x="609600" y="1918671"/>
            <a:ext cx="4240374" cy="3568701"/>
          </a:xfrm>
        </p:spPr>
        <p:txBody>
          <a:bodyPr>
            <a:normAutofit/>
          </a:bodyPr>
          <a:lstStyle/>
          <a:p>
            <a:pPr>
              <a:spcBef>
                <a:spcPts val="3600"/>
              </a:spcBef>
            </a:pPr>
            <a:r>
              <a:rPr lang="en-GB" sz="2400" dirty="0"/>
              <a:t>The </a:t>
            </a:r>
            <a:r>
              <a:rPr lang="en-GB" sz="2400" b="1" dirty="0"/>
              <a:t>Future Generations’ Commissioner</a:t>
            </a:r>
            <a:endParaRPr lang="en-GB" sz="2400" dirty="0"/>
          </a:p>
          <a:p>
            <a:pPr>
              <a:spcBef>
                <a:spcPts val="3600"/>
              </a:spcBef>
            </a:pPr>
            <a:r>
              <a:rPr lang="en-GB" sz="2400" dirty="0"/>
              <a:t>The </a:t>
            </a:r>
            <a:r>
              <a:rPr lang="en-GB" sz="2400" b="1" dirty="0"/>
              <a:t>Auditor General for Wales</a:t>
            </a:r>
            <a:endParaRPr lang="en-GB" sz="2400" dirty="0"/>
          </a:p>
          <a:p>
            <a:pPr>
              <a:spcBef>
                <a:spcPts val="3600"/>
              </a:spcBef>
            </a:pPr>
            <a:r>
              <a:rPr lang="en-GB" sz="2400" dirty="0"/>
              <a:t>The </a:t>
            </a:r>
            <a:r>
              <a:rPr lang="en-GB" sz="2400" b="1" dirty="0"/>
              <a:t>Courts</a:t>
            </a:r>
            <a:r>
              <a:rPr lang="en-GB" sz="2400" dirty="0"/>
              <a:t> – through judicial review</a:t>
            </a:r>
          </a:p>
        </p:txBody>
      </p:sp>
      <p:sp>
        <p:nvSpPr>
          <p:cNvPr id="2" name="Title 1">
            <a:extLst>
              <a:ext uri="{FF2B5EF4-FFF2-40B4-BE49-F238E27FC236}">
                <a16:creationId xmlns:a16="http://schemas.microsoft.com/office/drawing/2014/main" id="{A721D67F-1075-4A2A-9AB5-B4C6E9D477C5}"/>
              </a:ext>
            </a:extLst>
          </p:cNvPr>
          <p:cNvSpPr>
            <a:spLocks noGrp="1"/>
          </p:cNvSpPr>
          <p:nvPr>
            <p:ph type="title"/>
          </p:nvPr>
        </p:nvSpPr>
        <p:spPr>
          <a:xfrm>
            <a:off x="609600" y="200025"/>
            <a:ext cx="10491788" cy="910881"/>
          </a:xfrm>
        </p:spPr>
        <p:txBody>
          <a:bodyPr anchor="ctr" anchorCtr="0">
            <a:noAutofit/>
          </a:bodyPr>
          <a:lstStyle/>
          <a:p>
            <a:r>
              <a:rPr lang="en-GB" sz="3100" dirty="0"/>
              <a:t>Holding the government/public services to account</a:t>
            </a:r>
          </a:p>
        </p:txBody>
      </p:sp>
      <p:pic>
        <p:nvPicPr>
          <p:cNvPr id="4" name="Picture 3" descr="A close-up of a law court sign&#10;&#10;Description automatically generated">
            <a:extLst>
              <a:ext uri="{FF2B5EF4-FFF2-40B4-BE49-F238E27FC236}">
                <a16:creationId xmlns:a16="http://schemas.microsoft.com/office/drawing/2014/main" id="{D4942273-3FF9-05AE-5273-F4F552CAA8EF}"/>
              </a:ext>
            </a:extLst>
          </p:cNvPr>
          <p:cNvPicPr>
            <a:picLocks noChangeAspect="1"/>
          </p:cNvPicPr>
          <p:nvPr/>
        </p:nvPicPr>
        <p:blipFill>
          <a:blip r:embed="rId2"/>
          <a:stretch>
            <a:fillRect/>
          </a:stretch>
        </p:blipFill>
        <p:spPr>
          <a:xfrm>
            <a:off x="5104617" y="1908751"/>
            <a:ext cx="6740324" cy="3791432"/>
          </a:xfrm>
          <a:prstGeom prst="rect">
            <a:avLst/>
          </a:prstGeom>
        </p:spPr>
      </p:pic>
    </p:spTree>
    <p:extLst>
      <p:ext uri="{BB962C8B-B14F-4D97-AF65-F5344CB8AC3E}">
        <p14:creationId xmlns:p14="http://schemas.microsoft.com/office/powerpoint/2010/main" val="341080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A9FF-77E4-69DA-E380-C041CCC1531A}"/>
            </a:ext>
          </a:extLst>
        </p:cNvPr>
        <p:cNvGrpSpPr/>
        <p:nvPr/>
      </p:nvGrpSpPr>
      <p:grpSpPr>
        <a:xfrm>
          <a:off x="0" y="0"/>
          <a:ext cx="0" cy="0"/>
          <a:chOff x="0" y="0"/>
          <a:chExt cx="0" cy="0"/>
        </a:xfrm>
      </p:grpSpPr>
      <p:pic>
        <p:nvPicPr>
          <p:cNvPr id="6" name="Picture 5" descr="A tree in the desert&#10;&#10;Description automatically generated">
            <a:extLst>
              <a:ext uri="{FF2B5EF4-FFF2-40B4-BE49-F238E27FC236}">
                <a16:creationId xmlns:a16="http://schemas.microsoft.com/office/drawing/2014/main" id="{BE5FCF2B-59F1-350D-B747-DE204685F6BD}"/>
              </a:ext>
            </a:extLst>
          </p:cNvPr>
          <p:cNvPicPr>
            <a:picLocks noChangeAspect="1"/>
          </p:cNvPicPr>
          <p:nvPr/>
        </p:nvPicPr>
        <p:blipFill rotWithShape="1">
          <a:blip r:embed="rId2"/>
          <a:srcRect t="3159"/>
          <a:stretch/>
        </p:blipFill>
        <p:spPr>
          <a:xfrm>
            <a:off x="0" y="0"/>
            <a:ext cx="12249785" cy="6858000"/>
          </a:xfrm>
          <a:prstGeom prst="rect">
            <a:avLst/>
          </a:prstGeom>
        </p:spPr>
      </p:pic>
      <p:sp>
        <p:nvSpPr>
          <p:cNvPr id="2" name="Title 1">
            <a:extLst>
              <a:ext uri="{FF2B5EF4-FFF2-40B4-BE49-F238E27FC236}">
                <a16:creationId xmlns:a16="http://schemas.microsoft.com/office/drawing/2014/main" id="{1CA3E848-09DB-9842-A86B-47B48675F115}"/>
              </a:ext>
            </a:extLst>
          </p:cNvPr>
          <p:cNvSpPr>
            <a:spLocks noGrp="1"/>
          </p:cNvSpPr>
          <p:nvPr>
            <p:ph type="ctrTitle"/>
          </p:nvPr>
        </p:nvSpPr>
        <p:spPr>
          <a:xfrm>
            <a:off x="1066800" y="3772246"/>
            <a:ext cx="10058400" cy="2489088"/>
          </a:xfrm>
          <a:effectLst>
            <a:outerShdw blurRad="50800" dist="38100" dir="2700000" algn="tl" rotWithShape="0">
              <a:prstClr val="black">
                <a:alpha val="40000"/>
              </a:prstClr>
            </a:outerShdw>
          </a:effectLst>
        </p:spPr>
        <p:txBody>
          <a:bodyPr>
            <a:normAutofit/>
          </a:bodyPr>
          <a:lstStyle/>
          <a:p>
            <a:r>
              <a:rPr lang="en-GB" sz="4000" b="1" dirty="0">
                <a:solidFill>
                  <a:srgbClr val="FFFFFF"/>
                </a:solidFill>
              </a:rPr>
              <a:t>Section 2</a:t>
            </a:r>
            <a:br>
              <a:rPr lang="en-GB" sz="5200" dirty="0">
                <a:solidFill>
                  <a:srgbClr val="FFFFFF"/>
                </a:solidFill>
              </a:rPr>
            </a:br>
            <a:br>
              <a:rPr lang="en-GB" sz="5200" dirty="0">
                <a:solidFill>
                  <a:srgbClr val="FFFFFF"/>
                </a:solidFill>
              </a:rPr>
            </a:br>
            <a:endParaRPr lang="en-GB" sz="5200" b="1" dirty="0">
              <a:solidFill>
                <a:srgbClr val="FFFFFF"/>
              </a:solidFill>
            </a:endParaRPr>
          </a:p>
        </p:txBody>
      </p:sp>
      <p:sp>
        <p:nvSpPr>
          <p:cNvPr id="3" name="Subtitle 2">
            <a:extLst>
              <a:ext uri="{FF2B5EF4-FFF2-40B4-BE49-F238E27FC236}">
                <a16:creationId xmlns:a16="http://schemas.microsoft.com/office/drawing/2014/main" id="{37CA76E7-6D63-4557-43A3-A74784E00F6F}"/>
              </a:ext>
            </a:extLst>
          </p:cNvPr>
          <p:cNvSpPr>
            <a:spLocks noGrp="1"/>
          </p:cNvSpPr>
          <p:nvPr>
            <p:ph type="subTitle" idx="1"/>
          </p:nvPr>
        </p:nvSpPr>
        <p:spPr>
          <a:xfrm>
            <a:off x="949580" y="5249743"/>
            <a:ext cx="10058400" cy="1282707"/>
          </a:xfrm>
          <a:effectLst>
            <a:outerShdw blurRad="50800" dist="38100" dir="2700000" algn="tl" rotWithShape="0">
              <a:prstClr val="black">
                <a:alpha val="40000"/>
              </a:prstClr>
            </a:outerShdw>
          </a:effectLst>
        </p:spPr>
        <p:txBody>
          <a:bodyPr>
            <a:normAutofit/>
          </a:bodyPr>
          <a:lstStyle/>
          <a:p>
            <a:r>
              <a:rPr lang="en-GB" sz="4800" b="1" dirty="0">
                <a:solidFill>
                  <a:srgbClr val="FFFFFF"/>
                </a:solidFill>
              </a:rPr>
              <a:t>New governance, new decicions </a:t>
            </a:r>
            <a:endParaRPr lang="en-GB" sz="4800" dirty="0">
              <a:solidFill>
                <a:srgbClr val="FFFFFF"/>
              </a:solidFill>
            </a:endParaRPr>
          </a:p>
        </p:txBody>
      </p:sp>
    </p:spTree>
    <p:extLst>
      <p:ext uri="{BB962C8B-B14F-4D97-AF65-F5344CB8AC3E}">
        <p14:creationId xmlns:p14="http://schemas.microsoft.com/office/powerpoint/2010/main" val="89181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a16="http://schemas.microsoft.com/office/drawing/2014/main" id="{ED26860B-4E86-7E82-4BF3-6888F0F701E2}"/>
              </a:ext>
            </a:extLst>
          </p:cNvPr>
          <p:cNvSpPr/>
          <p:nvPr/>
        </p:nvSpPr>
        <p:spPr>
          <a:xfrm>
            <a:off x="4655840" y="1349829"/>
            <a:ext cx="2917372"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ounded Rectangle 51">
            <a:extLst>
              <a:ext uri="{FF2B5EF4-FFF2-40B4-BE49-F238E27FC236}">
                <a16:creationId xmlns:a16="http://schemas.microsoft.com/office/drawing/2014/main" id="{141C4FAF-459B-5C19-6125-0DD4DFF5EF77}"/>
              </a:ext>
            </a:extLst>
          </p:cNvPr>
          <p:cNvSpPr/>
          <p:nvPr/>
        </p:nvSpPr>
        <p:spPr>
          <a:xfrm>
            <a:off x="8616280" y="1349829"/>
            <a:ext cx="2917372"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ounded Rectangle 52">
            <a:extLst>
              <a:ext uri="{FF2B5EF4-FFF2-40B4-BE49-F238E27FC236}">
                <a16:creationId xmlns:a16="http://schemas.microsoft.com/office/drawing/2014/main" id="{B2720436-DE9F-7CBE-C693-7ACBF04F84AE}"/>
              </a:ext>
            </a:extLst>
          </p:cNvPr>
          <p:cNvSpPr/>
          <p:nvPr/>
        </p:nvSpPr>
        <p:spPr>
          <a:xfrm>
            <a:off x="682171" y="4941168"/>
            <a:ext cx="2917372"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ounded Rectangle 53">
            <a:extLst>
              <a:ext uri="{FF2B5EF4-FFF2-40B4-BE49-F238E27FC236}">
                <a16:creationId xmlns:a16="http://schemas.microsoft.com/office/drawing/2014/main" id="{F5F47154-F439-5DED-F59B-8EDCFAEE33BD}"/>
              </a:ext>
            </a:extLst>
          </p:cNvPr>
          <p:cNvSpPr/>
          <p:nvPr/>
        </p:nvSpPr>
        <p:spPr>
          <a:xfrm>
            <a:off x="4655840" y="4941168"/>
            <a:ext cx="2917372"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ounded Rectangle 54">
            <a:extLst>
              <a:ext uri="{FF2B5EF4-FFF2-40B4-BE49-F238E27FC236}">
                <a16:creationId xmlns:a16="http://schemas.microsoft.com/office/drawing/2014/main" id="{C5CF84C6-A3AC-3AE2-DE36-7762B4AEC193}"/>
              </a:ext>
            </a:extLst>
          </p:cNvPr>
          <p:cNvSpPr/>
          <p:nvPr/>
        </p:nvSpPr>
        <p:spPr>
          <a:xfrm>
            <a:off x="8616280" y="4941168"/>
            <a:ext cx="2917372"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Rounded Rectangle 55">
            <a:extLst>
              <a:ext uri="{FF2B5EF4-FFF2-40B4-BE49-F238E27FC236}">
                <a16:creationId xmlns:a16="http://schemas.microsoft.com/office/drawing/2014/main" id="{91429BBD-0F6A-7989-5A6D-B17C75B77998}"/>
              </a:ext>
            </a:extLst>
          </p:cNvPr>
          <p:cNvSpPr/>
          <p:nvPr/>
        </p:nvSpPr>
        <p:spPr>
          <a:xfrm>
            <a:off x="348342" y="3083474"/>
            <a:ext cx="2380343"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7" name="Rounded Rectangle 56">
            <a:extLst>
              <a:ext uri="{FF2B5EF4-FFF2-40B4-BE49-F238E27FC236}">
                <a16:creationId xmlns:a16="http://schemas.microsoft.com/office/drawing/2014/main" id="{A8E468AE-E799-7E5C-1667-5C1267A9492C}"/>
              </a:ext>
            </a:extLst>
          </p:cNvPr>
          <p:cNvSpPr/>
          <p:nvPr/>
        </p:nvSpPr>
        <p:spPr>
          <a:xfrm>
            <a:off x="3025544" y="3083474"/>
            <a:ext cx="2577210"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Rounded Rectangle 57">
            <a:extLst>
              <a:ext uri="{FF2B5EF4-FFF2-40B4-BE49-F238E27FC236}">
                <a16:creationId xmlns:a16="http://schemas.microsoft.com/office/drawing/2014/main" id="{BC595103-75B9-C8C5-7487-3B62854EE64F}"/>
              </a:ext>
            </a:extLst>
          </p:cNvPr>
          <p:cNvSpPr/>
          <p:nvPr/>
        </p:nvSpPr>
        <p:spPr>
          <a:xfrm>
            <a:off x="5899613" y="3083474"/>
            <a:ext cx="3092670"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9" name="Rounded Rectangle 58">
            <a:extLst>
              <a:ext uri="{FF2B5EF4-FFF2-40B4-BE49-F238E27FC236}">
                <a16:creationId xmlns:a16="http://schemas.microsoft.com/office/drawing/2014/main" id="{1293FAFA-1B6D-1B35-7456-A84677827BCD}"/>
              </a:ext>
            </a:extLst>
          </p:cNvPr>
          <p:cNvSpPr/>
          <p:nvPr/>
        </p:nvSpPr>
        <p:spPr>
          <a:xfrm>
            <a:off x="9289143" y="3083474"/>
            <a:ext cx="2786743"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ounded Rectangle 48">
            <a:extLst>
              <a:ext uri="{FF2B5EF4-FFF2-40B4-BE49-F238E27FC236}">
                <a16:creationId xmlns:a16="http://schemas.microsoft.com/office/drawing/2014/main" id="{52CC2492-16E0-63F4-8375-4E11DD3738DD}"/>
              </a:ext>
            </a:extLst>
          </p:cNvPr>
          <p:cNvSpPr/>
          <p:nvPr/>
        </p:nvSpPr>
        <p:spPr>
          <a:xfrm>
            <a:off x="682171" y="1349829"/>
            <a:ext cx="2917372" cy="1291771"/>
          </a:xfrm>
          <a:prstGeom prst="roundRect">
            <a:avLst/>
          </a:prstGeom>
          <a:solidFill>
            <a:schemeClr val="accent1">
              <a:lumMod val="20000"/>
              <a:lumOff val="80000"/>
            </a:schemeClr>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91D5FB6A-C537-8064-7BE8-73D76BB210C3}"/>
              </a:ext>
            </a:extLst>
          </p:cNvPr>
          <p:cNvSpPr/>
          <p:nvPr/>
        </p:nvSpPr>
        <p:spPr>
          <a:xfrm>
            <a:off x="9462551" y="1346926"/>
            <a:ext cx="2242686"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accent1"/>
                </a:solidFill>
              </a:rPr>
              <a:t>Source to sea  river management </a:t>
            </a:r>
            <a:r>
              <a:rPr lang="en-US" sz="1600" dirty="0">
                <a:solidFill>
                  <a:schemeClr val="tx2"/>
                </a:solidFill>
              </a:rPr>
              <a:t>2023</a:t>
            </a:r>
          </a:p>
          <a:p>
            <a:pPr lvl="0"/>
            <a:r>
              <a:rPr lang="en-US" sz="1600" dirty="0">
                <a:solidFill>
                  <a:schemeClr val="tx2"/>
                </a:solidFill>
              </a:rPr>
              <a:t>with 5 year clean up programme </a:t>
            </a:r>
          </a:p>
        </p:txBody>
      </p:sp>
      <p:sp>
        <p:nvSpPr>
          <p:cNvPr id="2" name="Title 1">
            <a:extLst>
              <a:ext uri="{FF2B5EF4-FFF2-40B4-BE49-F238E27FC236}">
                <a16:creationId xmlns:a16="http://schemas.microsoft.com/office/drawing/2014/main" id="{A310CBCF-D0E8-289A-FE65-3BFD54CDE3C7}"/>
              </a:ext>
            </a:extLst>
          </p:cNvPr>
          <p:cNvSpPr>
            <a:spLocks noGrp="1"/>
          </p:cNvSpPr>
          <p:nvPr>
            <p:ph type="title"/>
          </p:nvPr>
        </p:nvSpPr>
        <p:spPr>
          <a:xfrm>
            <a:off x="609600" y="66568"/>
            <a:ext cx="9607825" cy="910881"/>
          </a:xfrm>
        </p:spPr>
        <p:txBody>
          <a:bodyPr>
            <a:noAutofit/>
          </a:bodyPr>
          <a:lstStyle/>
          <a:p>
            <a:r>
              <a:rPr lang="en-GB" b="1" i="0" dirty="0">
                <a:effectLst/>
                <a:latin typeface="+mn-lt"/>
              </a:rPr>
              <a:t>Recent Government commitments linked to the Well-being Act</a:t>
            </a:r>
            <a:endParaRPr lang="en-GB" dirty="0">
              <a:latin typeface="+mn-lt"/>
            </a:endParaRPr>
          </a:p>
        </p:txBody>
      </p:sp>
      <p:sp>
        <p:nvSpPr>
          <p:cNvPr id="3" name="Rectangle 2">
            <a:extLst>
              <a:ext uri="{FF2B5EF4-FFF2-40B4-BE49-F238E27FC236}">
                <a16:creationId xmlns:a16="http://schemas.microsoft.com/office/drawing/2014/main" id="{CA236AEE-67FE-CBA7-4154-E2ABB3E1A5F0}"/>
              </a:ext>
            </a:extLst>
          </p:cNvPr>
          <p:cNvSpPr/>
          <p:nvPr/>
        </p:nvSpPr>
        <p:spPr>
          <a:xfrm>
            <a:off x="1552265" y="1346926"/>
            <a:ext cx="2242686"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accent1"/>
                </a:solidFill>
              </a:rPr>
              <a:t>Universal Basic Income Pilot </a:t>
            </a:r>
            <a:r>
              <a:rPr lang="en-US" sz="1600" dirty="0">
                <a:solidFill>
                  <a:schemeClr val="tx2"/>
                </a:solidFill>
              </a:rPr>
              <a:t>for all care-leavers  2022</a:t>
            </a:r>
          </a:p>
        </p:txBody>
      </p:sp>
      <p:pic>
        <p:nvPicPr>
          <p:cNvPr id="11" name="Graphic 10">
            <a:extLst>
              <a:ext uri="{FF2B5EF4-FFF2-40B4-BE49-F238E27FC236}">
                <a16:creationId xmlns:a16="http://schemas.microsoft.com/office/drawing/2014/main" id="{5EE38DEC-58F1-D477-BAC6-F6BAD1E95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629" y="1614715"/>
            <a:ext cx="685800" cy="685800"/>
          </a:xfrm>
          <a:prstGeom prst="rect">
            <a:avLst/>
          </a:prstGeom>
        </p:spPr>
      </p:pic>
      <p:sp>
        <p:nvSpPr>
          <p:cNvPr id="19" name="Rectangle 18">
            <a:extLst>
              <a:ext uri="{FF2B5EF4-FFF2-40B4-BE49-F238E27FC236}">
                <a16:creationId xmlns:a16="http://schemas.microsoft.com/office/drawing/2014/main" id="{FC0F95D3-843E-0164-9753-58FC88DE7D84}"/>
              </a:ext>
            </a:extLst>
          </p:cNvPr>
          <p:cNvSpPr/>
          <p:nvPr/>
        </p:nvSpPr>
        <p:spPr>
          <a:xfrm>
            <a:off x="5398551" y="1346926"/>
            <a:ext cx="2242686"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accent1"/>
                </a:solidFill>
              </a:rPr>
              <a:t>Agriculture Bill: </a:t>
            </a:r>
            <a:r>
              <a:rPr lang="en-US" sz="1600" dirty="0">
                <a:solidFill>
                  <a:schemeClr val="tx2"/>
                </a:solidFill>
              </a:rPr>
              <a:t>focus on Sustainable Land Management based on four key objectives: 2023</a:t>
            </a:r>
          </a:p>
        </p:txBody>
      </p:sp>
      <p:pic>
        <p:nvPicPr>
          <p:cNvPr id="13" name="Graphic 12">
            <a:extLst>
              <a:ext uri="{FF2B5EF4-FFF2-40B4-BE49-F238E27FC236}">
                <a16:creationId xmlns:a16="http://schemas.microsoft.com/office/drawing/2014/main" id="{2387DA33-847C-BEAF-E531-963B8CCB92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77516" y="1701800"/>
            <a:ext cx="511628" cy="511628"/>
          </a:xfrm>
          <a:prstGeom prst="rect">
            <a:avLst/>
          </a:prstGeom>
        </p:spPr>
      </p:pic>
      <p:pic>
        <p:nvPicPr>
          <p:cNvPr id="5" name="Graphic 4">
            <a:extLst>
              <a:ext uri="{FF2B5EF4-FFF2-40B4-BE49-F238E27FC236}">
                <a16:creationId xmlns:a16="http://schemas.microsoft.com/office/drawing/2014/main" id="{B4A0DF30-D437-8AD8-2B50-15C06F7A6B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98999" y="1716312"/>
            <a:ext cx="540657" cy="540657"/>
          </a:xfrm>
          <a:prstGeom prst="rect">
            <a:avLst/>
          </a:prstGeom>
        </p:spPr>
      </p:pic>
      <p:sp>
        <p:nvSpPr>
          <p:cNvPr id="23" name="Rectangle 22">
            <a:extLst>
              <a:ext uri="{FF2B5EF4-FFF2-40B4-BE49-F238E27FC236}">
                <a16:creationId xmlns:a16="http://schemas.microsoft.com/office/drawing/2014/main" id="{B7C33522-6C09-F84C-77C6-500C0E8F011A}"/>
              </a:ext>
            </a:extLst>
          </p:cNvPr>
          <p:cNvSpPr/>
          <p:nvPr/>
        </p:nvSpPr>
        <p:spPr>
          <a:xfrm>
            <a:off x="1276494" y="3132183"/>
            <a:ext cx="1786021"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sz="1600" b="1" dirty="0">
                <a:solidFill>
                  <a:schemeClr val="accent1"/>
                </a:solidFill>
              </a:rPr>
              <a:t>Tripling peatland restoration </a:t>
            </a:r>
            <a:r>
              <a:rPr lang="en-GB" sz="1600" dirty="0">
                <a:solidFill>
                  <a:schemeClr val="tx2"/>
                </a:solidFill>
              </a:rPr>
              <a:t>targets 2022</a:t>
            </a:r>
          </a:p>
        </p:txBody>
      </p:sp>
      <p:sp>
        <p:nvSpPr>
          <p:cNvPr id="24" name="Rectangle 23">
            <a:extLst>
              <a:ext uri="{FF2B5EF4-FFF2-40B4-BE49-F238E27FC236}">
                <a16:creationId xmlns:a16="http://schemas.microsoft.com/office/drawing/2014/main" id="{1AB589AF-80D9-D068-6052-CAA54FA000ED}"/>
              </a:ext>
            </a:extLst>
          </p:cNvPr>
          <p:cNvSpPr/>
          <p:nvPr/>
        </p:nvSpPr>
        <p:spPr>
          <a:xfrm>
            <a:off x="477124" y="3378925"/>
            <a:ext cx="654992" cy="7624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800" dirty="0">
                <a:solidFill>
                  <a:schemeClr val="tx2"/>
                </a:solidFill>
              </a:rPr>
              <a:t>3X</a:t>
            </a:r>
          </a:p>
        </p:txBody>
      </p:sp>
      <p:sp>
        <p:nvSpPr>
          <p:cNvPr id="26" name="Rectangle 25">
            <a:extLst>
              <a:ext uri="{FF2B5EF4-FFF2-40B4-BE49-F238E27FC236}">
                <a16:creationId xmlns:a16="http://schemas.microsoft.com/office/drawing/2014/main" id="{5AE05B9A-5E37-4BE5-50BC-B26A14D40AA1}"/>
              </a:ext>
            </a:extLst>
          </p:cNvPr>
          <p:cNvSpPr/>
          <p:nvPr/>
        </p:nvSpPr>
        <p:spPr>
          <a:xfrm>
            <a:off x="3916738" y="3132183"/>
            <a:ext cx="1786021"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sz="1600" b="1" dirty="0">
                <a:solidFill>
                  <a:schemeClr val="accent1"/>
                </a:solidFill>
              </a:rPr>
              <a:t>Tidal Lagoon Challenge </a:t>
            </a:r>
            <a:br>
              <a:rPr lang="en-GB" sz="1600" b="1" dirty="0">
                <a:solidFill>
                  <a:schemeClr val="accent1"/>
                </a:solidFill>
              </a:rPr>
            </a:br>
            <a:r>
              <a:rPr lang="en-GB" sz="1600" dirty="0">
                <a:solidFill>
                  <a:schemeClr val="tx2"/>
                </a:solidFill>
              </a:rPr>
              <a:t>June 2023</a:t>
            </a:r>
          </a:p>
        </p:txBody>
      </p:sp>
      <p:sp>
        <p:nvSpPr>
          <p:cNvPr id="30" name="Rectangle 29">
            <a:extLst>
              <a:ext uri="{FF2B5EF4-FFF2-40B4-BE49-F238E27FC236}">
                <a16:creationId xmlns:a16="http://schemas.microsoft.com/office/drawing/2014/main" id="{2CC9B7D3-CA40-FF69-CFC6-3A6E27D5892B}"/>
              </a:ext>
            </a:extLst>
          </p:cNvPr>
          <p:cNvSpPr/>
          <p:nvPr/>
        </p:nvSpPr>
        <p:spPr>
          <a:xfrm>
            <a:off x="6746284" y="3088640"/>
            <a:ext cx="2238060"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sz="1600" i="0" dirty="0">
                <a:solidFill>
                  <a:schemeClr val="tx2"/>
                </a:solidFill>
              </a:rPr>
              <a:t>COP 15 2022 : Government commitment to </a:t>
            </a:r>
            <a:r>
              <a:rPr lang="en-GB" sz="1600" b="1" i="0" dirty="0">
                <a:solidFill>
                  <a:schemeClr val="accent1"/>
                </a:solidFill>
              </a:rPr>
              <a:t>protecting 30% of land and sea by 2030</a:t>
            </a:r>
            <a:endParaRPr lang="en-US" sz="1050" dirty="0">
              <a:solidFill>
                <a:schemeClr val="tx2"/>
              </a:solidFill>
            </a:endParaRPr>
          </a:p>
        </p:txBody>
      </p:sp>
      <p:sp>
        <p:nvSpPr>
          <p:cNvPr id="31" name="Rectangle 30">
            <a:extLst>
              <a:ext uri="{FF2B5EF4-FFF2-40B4-BE49-F238E27FC236}">
                <a16:creationId xmlns:a16="http://schemas.microsoft.com/office/drawing/2014/main" id="{B1570CD0-A2C4-1E71-B0C6-BFAA3061DAC9}"/>
              </a:ext>
            </a:extLst>
          </p:cNvPr>
          <p:cNvSpPr/>
          <p:nvPr/>
        </p:nvSpPr>
        <p:spPr>
          <a:xfrm>
            <a:off x="5828705" y="3378925"/>
            <a:ext cx="1036550" cy="7624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800" dirty="0">
                <a:solidFill>
                  <a:schemeClr val="tx2"/>
                </a:solidFill>
              </a:rPr>
              <a:t>30%</a:t>
            </a:r>
          </a:p>
        </p:txBody>
      </p:sp>
      <p:sp>
        <p:nvSpPr>
          <p:cNvPr id="33" name="Rectangle 32">
            <a:extLst>
              <a:ext uri="{FF2B5EF4-FFF2-40B4-BE49-F238E27FC236}">
                <a16:creationId xmlns:a16="http://schemas.microsoft.com/office/drawing/2014/main" id="{18584247-C44E-AFAB-A18E-0CD882B5044C}"/>
              </a:ext>
            </a:extLst>
          </p:cNvPr>
          <p:cNvSpPr/>
          <p:nvPr/>
        </p:nvSpPr>
        <p:spPr>
          <a:xfrm>
            <a:off x="10199329" y="3132183"/>
            <a:ext cx="1847528"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sz="1600" b="1" dirty="0">
                <a:solidFill>
                  <a:schemeClr val="accent1"/>
                </a:solidFill>
              </a:rPr>
              <a:t>20mph speed limit </a:t>
            </a:r>
            <a:r>
              <a:rPr lang="en-GB" sz="1600" dirty="0">
                <a:solidFill>
                  <a:schemeClr val="tx2"/>
                </a:solidFill>
              </a:rPr>
              <a:t>to reduce emissions and improve air quality</a:t>
            </a:r>
          </a:p>
        </p:txBody>
      </p:sp>
      <p:sp>
        <p:nvSpPr>
          <p:cNvPr id="34" name="Rectangle 33">
            <a:extLst>
              <a:ext uri="{FF2B5EF4-FFF2-40B4-BE49-F238E27FC236}">
                <a16:creationId xmlns:a16="http://schemas.microsoft.com/office/drawing/2014/main" id="{9376B68C-817B-4B8F-B75B-A29F6A81C63B}"/>
              </a:ext>
            </a:extLst>
          </p:cNvPr>
          <p:cNvSpPr/>
          <p:nvPr/>
        </p:nvSpPr>
        <p:spPr>
          <a:xfrm>
            <a:off x="9399959" y="3378925"/>
            <a:ext cx="654992" cy="7624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85000"/>
              </a:lnSpc>
            </a:pPr>
            <a:r>
              <a:rPr lang="en-GB" sz="2800" dirty="0">
                <a:solidFill>
                  <a:schemeClr val="tx2"/>
                </a:solidFill>
              </a:rPr>
              <a:t>20</a:t>
            </a:r>
            <a:br>
              <a:rPr lang="en-GB" sz="2800" dirty="0">
                <a:solidFill>
                  <a:schemeClr val="tx2"/>
                </a:solidFill>
              </a:rPr>
            </a:br>
            <a:r>
              <a:rPr lang="en-GB" sz="1800" dirty="0">
                <a:solidFill>
                  <a:schemeClr val="tx2"/>
                </a:solidFill>
              </a:rPr>
              <a:t>mph</a:t>
            </a:r>
            <a:endParaRPr lang="en-GB" sz="2800" dirty="0">
              <a:solidFill>
                <a:schemeClr val="tx2"/>
              </a:solidFill>
            </a:endParaRPr>
          </a:p>
        </p:txBody>
      </p:sp>
      <p:pic>
        <p:nvPicPr>
          <p:cNvPr id="15" name="Graphic 14">
            <a:extLst>
              <a:ext uri="{FF2B5EF4-FFF2-40B4-BE49-F238E27FC236}">
                <a16:creationId xmlns:a16="http://schemas.microsoft.com/office/drawing/2014/main" id="{AE743982-392D-F7EE-A7FF-CC4C84F5C8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31458" y="3410856"/>
            <a:ext cx="703943" cy="703943"/>
          </a:xfrm>
          <a:prstGeom prst="rect">
            <a:avLst/>
          </a:prstGeom>
        </p:spPr>
      </p:pic>
      <p:sp>
        <p:nvSpPr>
          <p:cNvPr id="35" name="Rectangle 34">
            <a:extLst>
              <a:ext uri="{FF2B5EF4-FFF2-40B4-BE49-F238E27FC236}">
                <a16:creationId xmlns:a16="http://schemas.microsoft.com/office/drawing/2014/main" id="{B72EFFA3-84AE-38F7-F546-52698C866684}"/>
              </a:ext>
            </a:extLst>
          </p:cNvPr>
          <p:cNvSpPr/>
          <p:nvPr/>
        </p:nvSpPr>
        <p:spPr>
          <a:xfrm>
            <a:off x="9288379" y="4975497"/>
            <a:ext cx="2242686"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accent1"/>
                </a:solidFill>
              </a:rPr>
              <a:t>Net zero Wales 2035 </a:t>
            </a:r>
            <a:r>
              <a:rPr lang="en-US" sz="1600" dirty="0">
                <a:solidFill>
                  <a:schemeClr val="tx2"/>
                </a:solidFill>
              </a:rPr>
              <a:t>in a just and nature positive way 2021</a:t>
            </a:r>
          </a:p>
        </p:txBody>
      </p:sp>
      <p:sp>
        <p:nvSpPr>
          <p:cNvPr id="38" name="Rectangle 37">
            <a:extLst>
              <a:ext uri="{FF2B5EF4-FFF2-40B4-BE49-F238E27FC236}">
                <a16:creationId xmlns:a16="http://schemas.microsoft.com/office/drawing/2014/main" id="{4B48C957-49D9-BA4D-5283-A095F3CB2231}"/>
              </a:ext>
            </a:extLst>
          </p:cNvPr>
          <p:cNvSpPr/>
          <p:nvPr/>
        </p:nvSpPr>
        <p:spPr>
          <a:xfrm>
            <a:off x="1552265" y="4975497"/>
            <a:ext cx="2242686"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GB" sz="1600" b="1" dirty="0">
                <a:solidFill>
                  <a:schemeClr val="accent1"/>
                </a:solidFill>
              </a:rPr>
              <a:t>Ban on smacking children </a:t>
            </a:r>
            <a:r>
              <a:rPr lang="en-GB" sz="1600" dirty="0">
                <a:solidFill>
                  <a:schemeClr val="tx2"/>
                </a:solidFill>
              </a:rPr>
              <a:t>2021</a:t>
            </a:r>
          </a:p>
        </p:txBody>
      </p:sp>
      <p:sp>
        <p:nvSpPr>
          <p:cNvPr id="41" name="Rectangle 40">
            <a:extLst>
              <a:ext uri="{FF2B5EF4-FFF2-40B4-BE49-F238E27FC236}">
                <a16:creationId xmlns:a16="http://schemas.microsoft.com/office/drawing/2014/main" id="{2640019F-9EBD-4EBE-9674-4C2E4FA87540}"/>
              </a:ext>
            </a:extLst>
          </p:cNvPr>
          <p:cNvSpPr/>
          <p:nvPr/>
        </p:nvSpPr>
        <p:spPr>
          <a:xfrm>
            <a:off x="5398551" y="4975497"/>
            <a:ext cx="2242686" cy="12705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600" b="1" dirty="0">
                <a:solidFill>
                  <a:schemeClr val="accent1"/>
                </a:solidFill>
              </a:rPr>
              <a:t>Roads Review 2021</a:t>
            </a:r>
          </a:p>
          <a:p>
            <a:pPr lvl="0"/>
            <a:r>
              <a:rPr lang="en-US" sz="1600" dirty="0">
                <a:solidFill>
                  <a:schemeClr val="tx2"/>
                </a:solidFill>
              </a:rPr>
              <a:t>Welsh road building projects stopped after failing climate review</a:t>
            </a:r>
          </a:p>
        </p:txBody>
      </p:sp>
      <p:pic>
        <p:nvPicPr>
          <p:cNvPr id="7" name="Graphic 6">
            <a:extLst>
              <a:ext uri="{FF2B5EF4-FFF2-40B4-BE49-F238E27FC236}">
                <a16:creationId xmlns:a16="http://schemas.microsoft.com/office/drawing/2014/main" id="{E6F3555B-C11B-8FDB-896C-F0C9D14373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1957" y="5286829"/>
            <a:ext cx="642257" cy="642257"/>
          </a:xfrm>
          <a:prstGeom prst="rect">
            <a:avLst/>
          </a:prstGeom>
        </p:spPr>
      </p:pic>
      <p:pic>
        <p:nvPicPr>
          <p:cNvPr id="9" name="Graphic 8">
            <a:extLst>
              <a:ext uri="{FF2B5EF4-FFF2-40B4-BE49-F238E27FC236}">
                <a16:creationId xmlns:a16="http://schemas.microsoft.com/office/drawing/2014/main" id="{9691CF41-CB7E-CD3C-E8B8-15AE76D30C6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86085" y="5344885"/>
            <a:ext cx="526143" cy="526143"/>
          </a:xfrm>
          <a:prstGeom prst="rect">
            <a:avLst/>
          </a:prstGeom>
        </p:spPr>
      </p:pic>
      <p:sp>
        <p:nvSpPr>
          <p:cNvPr id="45" name="Rectangle 44">
            <a:extLst>
              <a:ext uri="{FF2B5EF4-FFF2-40B4-BE49-F238E27FC236}">
                <a16:creationId xmlns:a16="http://schemas.microsoft.com/office/drawing/2014/main" id="{863E581D-6428-879E-AD84-AF649860D225}"/>
              </a:ext>
            </a:extLst>
          </p:cNvPr>
          <p:cNvSpPr/>
          <p:nvPr/>
        </p:nvSpPr>
        <p:spPr>
          <a:xfrm>
            <a:off x="8688288" y="5244841"/>
            <a:ext cx="654992" cy="7624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800" dirty="0">
                <a:solidFill>
                  <a:schemeClr val="tx2"/>
                </a:solidFill>
              </a:rPr>
              <a:t>0</a:t>
            </a:r>
          </a:p>
        </p:txBody>
      </p:sp>
    </p:spTree>
    <p:extLst>
      <p:ext uri="{BB962C8B-B14F-4D97-AF65-F5344CB8AC3E}">
        <p14:creationId xmlns:p14="http://schemas.microsoft.com/office/powerpoint/2010/main" val="772417183"/>
      </p:ext>
    </p:extLst>
  </p:cSld>
  <p:clrMapOvr>
    <a:masterClrMapping/>
  </p:clrMapOvr>
</p:sld>
</file>

<file path=ppt/theme/theme1.xml><?xml version="1.0" encoding="utf-8"?>
<a:theme xmlns:a="http://schemas.openxmlformats.org/drawingml/2006/main" name="Office Theme">
  <a:themeElements>
    <a:clrScheme name="GGI Palette 2022">
      <a:dk1>
        <a:srgbClr val="000000"/>
      </a:dk1>
      <a:lt1>
        <a:srgbClr val="FFFFFF"/>
      </a:lt1>
      <a:dk2>
        <a:srgbClr val="163C89"/>
      </a:dk2>
      <a:lt2>
        <a:srgbClr val="007FCA"/>
      </a:lt2>
      <a:accent1>
        <a:srgbClr val="AECA52"/>
      </a:accent1>
      <a:accent2>
        <a:srgbClr val="03CBB7"/>
      </a:accent2>
      <a:accent3>
        <a:srgbClr val="6A319B"/>
      </a:accent3>
      <a:accent4>
        <a:srgbClr val="03AB7B"/>
      </a:accent4>
      <a:accent5>
        <a:srgbClr val="4EA530"/>
      </a:accent5>
      <a:accent6>
        <a:srgbClr val="C4002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4" id="{7C73E7CB-8F6B-B24D-A65B-0DA9F68AA519}" vid="{4E8DCC99-8469-F24D-B19F-D1021618B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438F96E705D6469403A46F42FBE3CB" ma:contentTypeVersion="18" ma:contentTypeDescription="Create a new document." ma:contentTypeScope="" ma:versionID="e1ad50f952aac519c422d9ee8dc8bd1b">
  <xsd:schema xmlns:xsd="http://www.w3.org/2001/XMLSchema" xmlns:xs="http://www.w3.org/2001/XMLSchema" xmlns:p="http://schemas.microsoft.com/office/2006/metadata/properties" xmlns:ns3="a3276f14-397d-4ed7-b8c7-ece791485ff1" xmlns:ns4="bf13d2f1-3fb4-4d24-806f-713eb38c1b0e" targetNamespace="http://schemas.microsoft.com/office/2006/metadata/properties" ma:root="true" ma:fieldsID="e0e3085e03a62a1e2866186c96ad49db" ns3:_="" ns4:_="">
    <xsd:import namespace="a3276f14-397d-4ed7-b8c7-ece791485ff1"/>
    <xsd:import namespace="bf13d2f1-3fb4-4d24-806f-713eb38c1b0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SearchProperties" minOccurs="0"/>
                <xsd:element ref="ns4:MediaServiceObjectDetectorVersions" minOccurs="0"/>
                <xsd:element ref="ns4:MediaServiceLocation" minOccurs="0"/>
                <xsd:element ref="ns4:MediaServiceGenerationTime" minOccurs="0"/>
                <xsd:element ref="ns4:MediaServiceEventHashCode" minOccurs="0"/>
                <xsd:element ref="ns4:_activity"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76f14-397d-4ed7-b8c7-ece791485f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3d2f1-3fb4-4d24-806f-713eb38c1b0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f13d2f1-3fb4-4d24-806f-713eb38c1b0e" xsi:nil="true"/>
  </documentManagement>
</p:properties>
</file>

<file path=customXml/itemProps1.xml><?xml version="1.0" encoding="utf-8"?>
<ds:datastoreItem xmlns:ds="http://schemas.openxmlformats.org/officeDocument/2006/customXml" ds:itemID="{E2FD177F-B871-4107-BFB1-7452A3BF3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76f14-397d-4ed7-b8c7-ece791485ff1"/>
    <ds:schemaRef ds:uri="bf13d2f1-3fb4-4d24-806f-713eb38c1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43124-7FF6-47FF-AA14-F12586AE9F15}">
  <ds:schemaRefs>
    <ds:schemaRef ds:uri="http://schemas.microsoft.com/sharepoint/v3/contenttype/forms"/>
  </ds:schemaRefs>
</ds:datastoreItem>
</file>

<file path=customXml/itemProps3.xml><?xml version="1.0" encoding="utf-8"?>
<ds:datastoreItem xmlns:ds="http://schemas.openxmlformats.org/officeDocument/2006/customXml" ds:itemID="{E40515A1-B9C5-4705-BD5B-C39D210C4A34}">
  <ds:schemaRef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openxmlformats.org/package/2006/metadata/core-properties"/>
    <ds:schemaRef ds:uri="bf13d2f1-3fb4-4d24-806f-713eb38c1b0e"/>
    <ds:schemaRef ds:uri="http://purl.org/dc/terms/"/>
    <ds:schemaRef ds:uri="http://schemas.microsoft.com/office/infopath/2007/PartnerControls"/>
    <ds:schemaRef ds:uri="a3276f14-397d-4ed7-b8c7-ece791485ff1"/>
  </ds:schemaRefs>
</ds:datastoreItem>
</file>

<file path=docProps/app.xml><?xml version="1.0" encoding="utf-8"?>
<Properties xmlns="http://schemas.openxmlformats.org/officeDocument/2006/extended-properties" xmlns:vt="http://schemas.openxmlformats.org/officeDocument/2006/docPropsVTypes">
  <Template/>
  <TotalTime>2224</TotalTime>
  <Words>1601</Words>
  <Application>Microsoft Macintosh PowerPoint</Application>
  <PresentationFormat>Widescreen</PresentationFormat>
  <Paragraphs>188</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Nova</vt:lpstr>
      <vt:lpstr>Calibri</vt:lpstr>
      <vt:lpstr>Calibri Light</vt:lpstr>
      <vt:lpstr>Office Theme</vt:lpstr>
      <vt:lpstr>PowerPoint Presentation</vt:lpstr>
      <vt:lpstr>Overshoot days 2023</vt:lpstr>
      <vt:lpstr>Section 1  </vt:lpstr>
      <vt:lpstr>1999 – new democracy, new duty for Wales</vt:lpstr>
      <vt:lpstr>The well-being of future generations (Wales) Act 2015</vt:lpstr>
      <vt:lpstr>Goals</vt:lpstr>
      <vt:lpstr>Holding the government/public services to account</vt:lpstr>
      <vt:lpstr>Section 2  </vt:lpstr>
      <vt:lpstr>Recent Government commitments linked to the Well-being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 demonstrating there is a better way</vt:lpstr>
      <vt:lpstr>PowerPoint Presentation</vt:lpstr>
      <vt:lpstr>Good governance, new decisions</vt:lpstr>
      <vt:lpstr>Scotland is planning similar legislation in this parliamentary term. Ireland plans to legislate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Williams</dc:creator>
  <cp:lastModifiedBy>Martin Thomas</cp:lastModifiedBy>
  <cp:revision>67</cp:revision>
  <dcterms:created xsi:type="dcterms:W3CDTF">2022-10-12T15:03:32Z</dcterms:created>
  <dcterms:modified xsi:type="dcterms:W3CDTF">2024-01-23T10:50:32Z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0x010100AB438F96E705D6469403A46F42FBE3CB</vt:lpwstr>
  </property>
  <property fmtid="{D5CDD505-2E9C-101B-9397-08002B2CF9AE}" pid="3" name="MediaServiceImageTags">
    <vt:lpwstr/>
  </property>
</Properties>
</file>